
<file path=[Content_Types].xml><?xml version="1.0" encoding="utf-8"?>
<Types xmlns="http://schemas.openxmlformats.org/package/2006/content-types">
  <Default Extension="jpeg" ContentType="image/jpeg"/>
  <Default Extension="jpg" ContentType="image/pn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3" r:id="rId20"/>
    <p:sldId id="274" r:id="rId21"/>
    <p:sldId id="283" r:id="rId22"/>
    <p:sldId id="286" r:id="rId23"/>
    <p:sldId id="285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9"/>
  </p:normalViewPr>
  <p:slideViewPr>
    <p:cSldViewPr snapToGrid="0" snapToObjects="1">
      <p:cViewPr varScale="1">
        <p:scale>
          <a:sx n="94" d="100"/>
          <a:sy n="94" d="100"/>
        </p:scale>
        <p:origin x="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33E99BC-49E5-41E9-83F8-B376E2843ABC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2212EC5-1A30-46EC-AA3A-971CABFE75D7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18DB824-E97D-4042-ADE3-2FAFE2D4782E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24764C8-2B88-448E-AA23-3F660A226F10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33E99BC-49E5-41E9-83F8-B376E2843ABC}" type="slidenum">
              <a:rPr lang="en-US" sz="1400" b="0" strike="noStrike" spc="-1" smtClean="0">
                <a:latin typeface="Times New Roman"/>
              </a:rPr>
              <a:t>20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5161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33E99BC-49E5-41E9-83F8-B376E2843ABC}" type="slidenum">
              <a:rPr lang="en-US" sz="1400" b="0" strike="noStrike" spc="-1" smtClean="0">
                <a:latin typeface="Times New Roman"/>
              </a:rPr>
              <a:t>21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2855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F0C220A-FBFB-4C7A-84AF-DA479CC0CE6B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9039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20209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991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72305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42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600" cy="299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29073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17076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68970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28154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3952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64200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1626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stomShape 1" hidden="1"/>
          <p:cNvSpPr/>
          <p:nvPr/>
        </p:nvSpPr>
        <p:spPr>
          <a:xfrm>
            <a:off x="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2" hidden="1"/>
          <p:cNvSpPr/>
          <p:nvPr/>
        </p:nvSpPr>
        <p:spPr>
          <a:xfrm>
            <a:off x="1186812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186812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-1296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 hidden="1"/>
          <p:cNvSpPr/>
          <p:nvPr/>
        </p:nvSpPr>
        <p:spPr>
          <a:xfrm>
            <a:off x="648000" y="0"/>
            <a:ext cx="11542680" cy="646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0" y="0"/>
            <a:ext cx="646560" cy="646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0233720" y="162000"/>
            <a:ext cx="1632960" cy="322560"/>
            <a:chOff x="10233720" y="162000"/>
            <a:chExt cx="1632960" cy="322560"/>
          </a:xfrm>
        </p:grpSpPr>
        <p:sp>
          <p:nvSpPr>
            <p:cNvPr id="8" name="CustomShape 9"/>
            <p:cNvSpPr/>
            <p:nvPr/>
          </p:nvSpPr>
          <p:spPr>
            <a:xfrm>
              <a:off x="10233720" y="171360"/>
              <a:ext cx="6660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411920" y="162000"/>
              <a:ext cx="171000" cy="24588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10603800" y="238680"/>
              <a:ext cx="77760" cy="16344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10715040" y="228600"/>
              <a:ext cx="115560" cy="17784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1085904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11131560" y="232560"/>
              <a:ext cx="151560" cy="17208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11413440" y="184680"/>
              <a:ext cx="100440" cy="21996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1152900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1800800" y="171360"/>
              <a:ext cx="6588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11307600" y="238680"/>
              <a:ext cx="76680" cy="16344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974240" y="35316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0974240" y="23004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11644200" y="35316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11644200" y="23004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" name="CustomShape 23"/>
          <p:cNvSpPr/>
          <p:nvPr/>
        </p:nvSpPr>
        <p:spPr>
          <a:xfrm>
            <a:off x="0" y="0"/>
            <a:ext cx="12190680" cy="2428560"/>
          </a:xfrm>
          <a:prstGeom prst="rect">
            <a:avLst/>
          </a:prstGeom>
          <a:solidFill>
            <a:srgbClr val="F2F2F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24"/>
          <p:cNvSpPr/>
          <p:nvPr/>
        </p:nvSpPr>
        <p:spPr>
          <a:xfrm>
            <a:off x="0" y="2430000"/>
            <a:ext cx="970560" cy="970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5"/>
          <p:cNvSpPr/>
          <p:nvPr/>
        </p:nvSpPr>
        <p:spPr>
          <a:xfrm>
            <a:off x="964440" y="2430000"/>
            <a:ext cx="11226240" cy="970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26"/>
          <p:cNvSpPr/>
          <p:nvPr/>
        </p:nvSpPr>
        <p:spPr>
          <a:xfrm flipV="1">
            <a:off x="964080" y="2429640"/>
            <a:ext cx="360" cy="972000"/>
          </a:xfrm>
          <a:prstGeom prst="line">
            <a:avLst/>
          </a:prstGeom>
          <a:ln w="284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" name="Picture 21"/>
          <p:cNvPicPr/>
          <p:nvPr/>
        </p:nvPicPr>
        <p:blipFill>
          <a:blip r:embed="rId14"/>
          <a:stretch/>
        </p:blipFill>
        <p:spPr>
          <a:xfrm>
            <a:off x="6470280" y="481320"/>
            <a:ext cx="4748040" cy="1461240"/>
          </a:xfrm>
          <a:prstGeom prst="rect">
            <a:avLst/>
          </a:prstGeom>
          <a:ln>
            <a:noFill/>
          </a:ln>
        </p:spPr>
      </p:pic>
      <p:sp>
        <p:nvSpPr>
          <p:cNvPr id="27" name="PlaceHolder 2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8" name="PlaceHolder 2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2680" cy="646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6560" cy="646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2960" cy="322560"/>
            <a:chOff x="10233720" y="162000"/>
            <a:chExt cx="1632960" cy="32256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660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000" cy="24588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7760" cy="16344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5560" cy="17784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1560" cy="17208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0440" cy="21996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588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6680" cy="16344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3040" cy="646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6920" cy="646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3320" cy="322920"/>
            <a:chOff x="10233720" y="162000"/>
            <a:chExt cx="1633320" cy="32292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696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360" cy="24624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8120" cy="16380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5920" cy="17820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1920" cy="17244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0800" cy="22032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624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7040" cy="16380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53157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32.png"/><Relationship Id="rId3" Type="http://schemas.openxmlformats.org/officeDocument/2006/relationships/video" Target="NULL" TargetMode="External"/><Relationship Id="rId7" Type="http://schemas.microsoft.com/office/2007/relationships/media" Target="../media/media4.mp4"/><Relationship Id="rId12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30.png"/><Relationship Id="rId5" Type="http://schemas.microsoft.com/office/2007/relationships/media" Target="../media/media3.mp4"/><Relationship Id="rId10" Type="http://schemas.openxmlformats.org/officeDocument/2006/relationships/image" Target="../media/image29.png"/><Relationship Id="rId4" Type="http://schemas.microsoft.com/office/2007/relationships/media" Target="../media/media2.mov"/><Relationship Id="rId9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6.mp4"/><Relationship Id="rId7" Type="http://schemas.openxmlformats.org/officeDocument/2006/relationships/notesSlide" Target="../notesSlides/notesSlide5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25.xml"/><Relationship Id="rId11" Type="http://schemas.openxmlformats.org/officeDocument/2006/relationships/image" Target="../media/image36.png"/><Relationship Id="rId5" Type="http://schemas.microsoft.com/office/2007/relationships/media" Target="../media/media8.mp4"/><Relationship Id="rId10" Type="http://schemas.openxmlformats.org/officeDocument/2006/relationships/image" Target="../media/image35.png"/><Relationship Id="rId4" Type="http://schemas.microsoft.com/office/2007/relationships/media" Target="../media/media7.mp4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64440" y="3721320"/>
            <a:ext cx="10254240" cy="96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DCAITI-Project: Implementation of a Traffic Light Service on an (Android) Smartphone </a:t>
            </a:r>
            <a:br/>
            <a:br/>
            <a:endParaRPr lang="en-US" sz="18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964440" y="426708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Oday Kabha		</a:t>
            </a:r>
            <a:r>
              <a:rPr lang="en-US" sz="12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oday.kabha@ipk.fraunhofer.de</a:t>
            </a:r>
            <a:endParaRPr lang="en-US" sz="12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Yiyang Song		</a:t>
            </a:r>
            <a:r>
              <a:rPr lang="en-US" sz="12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Yuanheng Mu		</a:t>
            </a:r>
            <a:r>
              <a:rPr lang="en-US" sz="12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johanmu1994</a:t>
            </a:r>
            <a:r>
              <a:rPr lang="en-US" sz="12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  <a:hlinkClick r:id="rId3"/>
              </a:rPr>
              <a:t>@mailbox.tu-berlin.de</a:t>
            </a:r>
            <a:br/>
            <a:endParaRPr lang="en-US" sz="12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68040" y="520560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endParaRPr lang="en-US" sz="18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Supervisor: Birgit Kwella</a:t>
            </a:r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br/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(About Screen)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90" name="Grafik 189"/>
          <p:cNvPicPr/>
          <p:nvPr/>
        </p:nvPicPr>
        <p:blipFill>
          <a:blip r:embed="rId2"/>
          <a:stretch/>
        </p:blipFill>
        <p:spPr>
          <a:xfrm>
            <a:off x="4287240" y="1017360"/>
            <a:ext cx="3027960" cy="538344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5. General Class Diagram  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92" name="Grafik 191"/>
          <p:cNvPicPr/>
          <p:nvPr/>
        </p:nvPicPr>
        <p:blipFill>
          <a:blip r:embed="rId2"/>
          <a:stretch/>
        </p:blipFill>
        <p:spPr>
          <a:xfrm>
            <a:off x="1890000" y="1539720"/>
            <a:ext cx="8476920" cy="380952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6. System Architecture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8E0C96F6-3B14-4E1B-83B0-2DA44063EB8F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12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197" name="Group 5"/>
          <p:cNvGrpSpPr/>
          <p:nvPr/>
        </p:nvGrpSpPr>
        <p:grpSpPr>
          <a:xfrm>
            <a:off x="976680" y="994680"/>
            <a:ext cx="10016280" cy="5405760"/>
            <a:chOff x="976680" y="994680"/>
            <a:chExt cx="10016280" cy="5405760"/>
          </a:xfrm>
        </p:grpSpPr>
        <p:sp>
          <p:nvSpPr>
            <p:cNvPr id="198" name="CustomShape 6"/>
            <p:cNvSpPr/>
            <p:nvPr/>
          </p:nvSpPr>
          <p:spPr>
            <a:xfrm>
              <a:off x="4287960" y="994680"/>
              <a:ext cx="6705000" cy="54057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CustomShape 7"/>
            <p:cNvSpPr/>
            <p:nvPr/>
          </p:nvSpPr>
          <p:spPr>
            <a:xfrm>
              <a:off x="8436240" y="1637280"/>
              <a:ext cx="2313720" cy="4566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CustomShape 8"/>
            <p:cNvSpPr/>
            <p:nvPr/>
          </p:nvSpPr>
          <p:spPr>
            <a:xfrm>
              <a:off x="8677080" y="39952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Login Activity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1" name="CustomShape 9"/>
            <p:cNvSpPr/>
            <p:nvPr/>
          </p:nvSpPr>
          <p:spPr>
            <a:xfrm>
              <a:off x="8677080" y="51832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Main Activity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2" name="CustomShape 10"/>
            <p:cNvSpPr/>
            <p:nvPr/>
          </p:nvSpPr>
          <p:spPr>
            <a:xfrm>
              <a:off x="8677080" y="28465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Splash Screen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3" name="CustomShape 11"/>
            <p:cNvSpPr/>
            <p:nvPr/>
          </p:nvSpPr>
          <p:spPr>
            <a:xfrm>
              <a:off x="9581040" y="2292120"/>
              <a:ext cx="71640" cy="71640"/>
            </a:xfrm>
            <a:prstGeom prst="ellipse">
              <a:avLst/>
            </a:prstGeom>
            <a:solidFill>
              <a:srgbClr val="003073"/>
            </a:solidFill>
            <a:ln w="25560">
              <a:solidFill>
                <a:srgbClr val="00235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CustomShape 12"/>
            <p:cNvSpPr/>
            <p:nvPr/>
          </p:nvSpPr>
          <p:spPr>
            <a:xfrm flipH="1">
              <a:off x="9615960" y="2364120"/>
              <a:ext cx="720" cy="482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13"/>
            <p:cNvSpPr/>
            <p:nvPr/>
          </p:nvSpPr>
          <p:spPr>
            <a:xfrm>
              <a:off x="9615960" y="3600720"/>
              <a:ext cx="360" cy="394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CustomShape 14"/>
            <p:cNvSpPr/>
            <p:nvPr/>
          </p:nvSpPr>
          <p:spPr>
            <a:xfrm>
              <a:off x="9615960" y="4749480"/>
              <a:ext cx="360" cy="433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CustomShape 15"/>
            <p:cNvSpPr/>
            <p:nvPr/>
          </p:nvSpPr>
          <p:spPr>
            <a:xfrm>
              <a:off x="8546400" y="1822680"/>
              <a:ext cx="12229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Frontend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8" name="CustomShape 16"/>
            <p:cNvSpPr/>
            <p:nvPr/>
          </p:nvSpPr>
          <p:spPr>
            <a:xfrm>
              <a:off x="4522320" y="1620000"/>
              <a:ext cx="2313720" cy="4566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CustomShape 17"/>
            <p:cNvSpPr/>
            <p:nvPr/>
          </p:nvSpPr>
          <p:spPr>
            <a:xfrm>
              <a:off x="4740480" y="518940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Location Receiver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0" name="CustomShape 18"/>
            <p:cNvSpPr/>
            <p:nvPr/>
          </p:nvSpPr>
          <p:spPr>
            <a:xfrm>
              <a:off x="4740480" y="28465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Notification Receiver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1" name="CustomShape 19"/>
            <p:cNvSpPr/>
            <p:nvPr/>
          </p:nvSpPr>
          <p:spPr>
            <a:xfrm>
              <a:off x="4740480" y="40561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Client Service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2" name="CustomShape 20"/>
            <p:cNvSpPr/>
            <p:nvPr/>
          </p:nvSpPr>
          <p:spPr>
            <a:xfrm>
              <a:off x="4641480" y="1822680"/>
              <a:ext cx="12229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Backend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3" name="CustomShape 21"/>
            <p:cNvSpPr/>
            <p:nvPr/>
          </p:nvSpPr>
          <p:spPr>
            <a:xfrm>
              <a:off x="976680" y="342900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Local Resource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4" name="CustomShape 22"/>
            <p:cNvSpPr/>
            <p:nvPr/>
          </p:nvSpPr>
          <p:spPr>
            <a:xfrm>
              <a:off x="976680" y="47494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DCAITI Server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5" name="CustomShape 23"/>
            <p:cNvSpPr/>
            <p:nvPr/>
          </p:nvSpPr>
          <p:spPr>
            <a:xfrm>
              <a:off x="4448520" y="1056600"/>
              <a:ext cx="17125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Android App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6" name="CustomShape 24"/>
            <p:cNvSpPr/>
            <p:nvPr/>
          </p:nvSpPr>
          <p:spPr>
            <a:xfrm flipH="1" flipV="1">
              <a:off x="6618240" y="4370760"/>
              <a:ext cx="20584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CustomShape 25"/>
            <p:cNvSpPr/>
            <p:nvPr/>
          </p:nvSpPr>
          <p:spPr>
            <a:xfrm>
              <a:off x="6606720" y="4638960"/>
              <a:ext cx="2070000" cy="74808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CustomShape 26"/>
            <p:cNvSpPr/>
            <p:nvPr/>
          </p:nvSpPr>
          <p:spPr>
            <a:xfrm flipV="1">
              <a:off x="6618240" y="5554440"/>
              <a:ext cx="2058480" cy="5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CustomShape 27"/>
            <p:cNvSpPr/>
            <p:nvPr/>
          </p:nvSpPr>
          <p:spPr>
            <a:xfrm flipV="1">
              <a:off x="2854440" y="4215240"/>
              <a:ext cx="1881720" cy="37476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CustomShape 28"/>
            <p:cNvSpPr/>
            <p:nvPr/>
          </p:nvSpPr>
          <p:spPr>
            <a:xfrm>
              <a:off x="2854440" y="3805920"/>
              <a:ext cx="1881720" cy="41976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CustomShape 29"/>
            <p:cNvSpPr/>
            <p:nvPr/>
          </p:nvSpPr>
          <p:spPr>
            <a:xfrm>
              <a:off x="3095280" y="3398400"/>
              <a:ext cx="11836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Lane Info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2" name="CustomShape 30"/>
            <p:cNvSpPr/>
            <p:nvPr/>
          </p:nvSpPr>
          <p:spPr>
            <a:xfrm>
              <a:off x="3047400" y="5050080"/>
              <a:ext cx="118368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Map Info</a:t>
              </a:r>
              <a:endParaRPr lang="en-US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Spat Info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3" name="CustomShape 31"/>
            <p:cNvSpPr/>
            <p:nvPr/>
          </p:nvSpPr>
          <p:spPr>
            <a:xfrm>
              <a:off x="7071120" y="3978000"/>
              <a:ext cx="11836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User Info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4" name="CustomShape 32"/>
            <p:cNvSpPr/>
            <p:nvPr/>
          </p:nvSpPr>
          <p:spPr>
            <a:xfrm>
              <a:off x="6927120" y="4824720"/>
              <a:ext cx="14634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JSON Data 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5" name="CustomShape 33"/>
            <p:cNvSpPr/>
            <p:nvPr/>
          </p:nvSpPr>
          <p:spPr>
            <a:xfrm>
              <a:off x="6869160" y="5625000"/>
              <a:ext cx="15170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Location Info 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7. Implementation Tasks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5F49E72-F64A-498F-8BD8-269316EE1B2E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13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230" name="Group 5"/>
          <p:cNvGrpSpPr/>
          <p:nvPr/>
        </p:nvGrpSpPr>
        <p:grpSpPr>
          <a:xfrm>
            <a:off x="686160" y="1600200"/>
            <a:ext cx="8813880" cy="3655440"/>
            <a:chOff x="686160" y="1600200"/>
            <a:chExt cx="8813880" cy="3655440"/>
          </a:xfrm>
        </p:grpSpPr>
        <p:sp>
          <p:nvSpPr>
            <p:cNvPr id="231" name="CustomShape 6"/>
            <p:cNvSpPr/>
            <p:nvPr/>
          </p:nvSpPr>
          <p:spPr>
            <a:xfrm rot="5400000">
              <a:off x="483480" y="1803960"/>
              <a:ext cx="1349640" cy="944640"/>
            </a:xfrm>
            <a:prstGeom prst="chevron">
              <a:avLst>
                <a:gd name="adj" fmla="val 50000"/>
              </a:avLst>
            </a:prstGeom>
            <a:solidFill>
              <a:srgbClr val="FFFFFF"/>
            </a:solidFill>
            <a:ln w="25560">
              <a:solidFill>
                <a:srgbClr val="77797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CustomShape 7"/>
            <p:cNvSpPr/>
            <p:nvPr/>
          </p:nvSpPr>
          <p:spPr>
            <a:xfrm rot="5400000">
              <a:off x="5135400" y="-1886040"/>
              <a:ext cx="878040" cy="785088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8D9D8">
                <a:alpha val="90000"/>
              </a:srgbClr>
            </a:solidFill>
            <a:ln w="25560">
              <a:solidFill>
                <a:srgbClr val="84868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8160" tIns="11520" rIns="11520" bIns="11520" anchor="ctr"/>
            <a:lstStyle/>
            <a:p>
              <a:pPr marL="171360" lvl="1" indent="-171000">
                <a:lnSpc>
                  <a:spcPct val="90000"/>
                </a:lnSpc>
                <a:spcAft>
                  <a:spcPts val="269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Request, analysis and visualization of traffic lights information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33" name="CustomShape 8"/>
            <p:cNvSpPr/>
            <p:nvPr/>
          </p:nvSpPr>
          <p:spPr>
            <a:xfrm rot="5400000">
              <a:off x="488880" y="2945520"/>
              <a:ext cx="1349640" cy="944640"/>
            </a:xfrm>
            <a:prstGeom prst="chevron">
              <a:avLst>
                <a:gd name="adj" fmla="val 50000"/>
              </a:avLst>
            </a:prstGeom>
            <a:solidFill>
              <a:srgbClr val="FFFFFF"/>
            </a:solidFill>
            <a:ln w="25560">
              <a:solidFill>
                <a:srgbClr val="77797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CustomShape 9"/>
            <p:cNvSpPr/>
            <p:nvPr/>
          </p:nvSpPr>
          <p:spPr>
            <a:xfrm rot="5400000">
              <a:off x="5127120" y="-741960"/>
              <a:ext cx="876960" cy="786888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8D9D8">
                <a:alpha val="90000"/>
              </a:srgbClr>
            </a:solidFill>
            <a:ln w="25560">
              <a:solidFill>
                <a:srgbClr val="84868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8160" tIns="11520" rIns="11520" bIns="11520" anchor="ctr"/>
            <a:lstStyle/>
            <a:p>
              <a:pPr marL="171360" lvl="1" indent="-171000">
                <a:lnSpc>
                  <a:spcPct val="90000"/>
                </a:lnSpc>
                <a:spcAft>
                  <a:spcPts val="269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Determination of signal group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35" name="CustomShape 10"/>
            <p:cNvSpPr/>
            <p:nvPr/>
          </p:nvSpPr>
          <p:spPr>
            <a:xfrm rot="5400000">
              <a:off x="483480" y="4108320"/>
              <a:ext cx="1349640" cy="944640"/>
            </a:xfrm>
            <a:prstGeom prst="chevron">
              <a:avLst>
                <a:gd name="adj" fmla="val 50000"/>
              </a:avLst>
            </a:prstGeom>
            <a:solidFill>
              <a:srgbClr val="FFFFFF"/>
            </a:solidFill>
            <a:ln w="25560">
              <a:solidFill>
                <a:srgbClr val="77797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CustomShape 11"/>
            <p:cNvSpPr/>
            <p:nvPr/>
          </p:nvSpPr>
          <p:spPr>
            <a:xfrm rot="5400000">
              <a:off x="5127120" y="409680"/>
              <a:ext cx="876960" cy="786888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8D9D8">
                <a:alpha val="90000"/>
              </a:srgbClr>
            </a:solidFill>
            <a:ln w="25560">
              <a:solidFill>
                <a:srgbClr val="84868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8160" tIns="11520" rIns="11520" bIns="11520" anchor="ctr"/>
            <a:lstStyle/>
            <a:p>
              <a:pPr marL="171360" lvl="1" indent="-171000">
                <a:lnSpc>
                  <a:spcPct val="90000"/>
                </a:lnSpc>
                <a:spcAft>
                  <a:spcPts val="269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Generation of driving strategies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7.1 Implementation about Traffic Light Monitor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4DE8EA4-C346-4286-9273-19F661DD45BF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14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241" name="Group 5"/>
          <p:cNvGrpSpPr/>
          <p:nvPr/>
        </p:nvGrpSpPr>
        <p:grpSpPr>
          <a:xfrm>
            <a:off x="5083200" y="2732040"/>
            <a:ext cx="5421960" cy="1550160"/>
            <a:chOff x="5083200" y="2732040"/>
            <a:chExt cx="5421960" cy="1550160"/>
          </a:xfrm>
        </p:grpSpPr>
        <p:sp>
          <p:nvSpPr>
            <p:cNvPr id="242" name="CustomShape 6"/>
            <p:cNvSpPr/>
            <p:nvPr/>
          </p:nvSpPr>
          <p:spPr>
            <a:xfrm>
              <a:off x="5083200" y="3837600"/>
              <a:ext cx="277884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Stop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3" name="CustomShape 7"/>
            <p:cNvSpPr/>
            <p:nvPr/>
          </p:nvSpPr>
          <p:spPr>
            <a:xfrm>
              <a:off x="7862400" y="3837600"/>
              <a:ext cx="5983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Pre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4" name="CustomShape 8"/>
            <p:cNvSpPr/>
            <p:nvPr/>
          </p:nvSpPr>
          <p:spPr>
            <a:xfrm>
              <a:off x="8461080" y="3837600"/>
              <a:ext cx="127800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Move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5" name="CustomShape 9"/>
            <p:cNvSpPr/>
            <p:nvPr/>
          </p:nvSpPr>
          <p:spPr>
            <a:xfrm>
              <a:off x="9739440" y="3837600"/>
              <a:ext cx="7657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Clear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6" name="CustomShape 10"/>
            <p:cNvSpPr/>
            <p:nvPr/>
          </p:nvSpPr>
          <p:spPr>
            <a:xfrm>
              <a:off x="6156360" y="3103200"/>
              <a:ext cx="360" cy="722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" name="CustomShape 11"/>
            <p:cNvSpPr/>
            <p:nvPr/>
          </p:nvSpPr>
          <p:spPr>
            <a:xfrm>
              <a:off x="7862400" y="3114720"/>
              <a:ext cx="360" cy="722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CustomShape 12"/>
            <p:cNvSpPr/>
            <p:nvPr/>
          </p:nvSpPr>
          <p:spPr>
            <a:xfrm>
              <a:off x="5394960" y="2732040"/>
              <a:ext cx="135288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Current Time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49" name="CustomShape 13"/>
            <p:cNvSpPr/>
            <p:nvPr/>
          </p:nvSpPr>
          <p:spPr>
            <a:xfrm>
              <a:off x="7147080" y="2732040"/>
              <a:ext cx="242892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Likely Time of State Stop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50" name="CustomShape 14"/>
            <p:cNvSpPr/>
            <p:nvPr/>
          </p:nvSpPr>
          <p:spPr>
            <a:xfrm>
              <a:off x="6156360" y="3476160"/>
              <a:ext cx="17060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" name="CustomShape 15"/>
            <p:cNvSpPr/>
            <p:nvPr/>
          </p:nvSpPr>
          <p:spPr>
            <a:xfrm>
              <a:off x="6479640" y="3103200"/>
              <a:ext cx="10191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Time Left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252" name="Group 16"/>
          <p:cNvGrpSpPr/>
          <p:nvPr/>
        </p:nvGrpSpPr>
        <p:grpSpPr>
          <a:xfrm>
            <a:off x="5083200" y="1974960"/>
            <a:ext cx="4813200" cy="444600"/>
            <a:chOff x="5083200" y="1974960"/>
            <a:chExt cx="4813200" cy="444600"/>
          </a:xfrm>
        </p:grpSpPr>
        <p:sp>
          <p:nvSpPr>
            <p:cNvPr id="253" name="CustomShape 17"/>
            <p:cNvSpPr/>
            <p:nvPr/>
          </p:nvSpPr>
          <p:spPr>
            <a:xfrm>
              <a:off x="5083200" y="1974960"/>
              <a:ext cx="277884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Dark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54" name="CustomShape 18"/>
            <p:cNvSpPr/>
            <p:nvPr/>
          </p:nvSpPr>
          <p:spPr>
            <a:xfrm>
              <a:off x="7852320" y="1974960"/>
              <a:ext cx="127800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Move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55" name="CustomShape 19"/>
            <p:cNvSpPr/>
            <p:nvPr/>
          </p:nvSpPr>
          <p:spPr>
            <a:xfrm>
              <a:off x="9130680" y="1974960"/>
              <a:ext cx="7657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Clear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256" name="CustomShape 20"/>
          <p:cNvSpPr/>
          <p:nvPr/>
        </p:nvSpPr>
        <p:spPr>
          <a:xfrm>
            <a:off x="4789440" y="1151280"/>
            <a:ext cx="658800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Traffic light phase examples: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57" name="Group 21"/>
          <p:cNvGrpSpPr/>
          <p:nvPr/>
        </p:nvGrpSpPr>
        <p:grpSpPr>
          <a:xfrm>
            <a:off x="5083200" y="5109480"/>
            <a:ext cx="6393600" cy="955800"/>
            <a:chOff x="5083200" y="5109480"/>
            <a:chExt cx="6393600" cy="955800"/>
          </a:xfrm>
        </p:grpSpPr>
        <p:pic>
          <p:nvPicPr>
            <p:cNvPr id="258" name="Grafik 3"/>
            <p:cNvPicPr/>
            <p:nvPr/>
          </p:nvPicPr>
          <p:blipFill>
            <a:blip r:embed="rId2"/>
            <a:stretch/>
          </p:blipFill>
          <p:spPr>
            <a:xfrm>
              <a:off x="508320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9" name="Grafik 5"/>
            <p:cNvPicPr/>
            <p:nvPr/>
          </p:nvPicPr>
          <p:blipFill>
            <a:blip r:embed="rId3"/>
            <a:stretch/>
          </p:blipFill>
          <p:spPr>
            <a:xfrm>
              <a:off x="648432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0" name="Grafik 8"/>
            <p:cNvPicPr/>
            <p:nvPr/>
          </p:nvPicPr>
          <p:blipFill>
            <a:blip r:embed="rId4"/>
            <a:stretch/>
          </p:blipFill>
          <p:spPr>
            <a:xfrm>
              <a:off x="1066464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1" name="Grafik 10"/>
            <p:cNvPicPr/>
            <p:nvPr/>
          </p:nvPicPr>
          <p:blipFill>
            <a:blip r:embed="rId5"/>
            <a:stretch/>
          </p:blipFill>
          <p:spPr>
            <a:xfrm>
              <a:off x="9288720" y="511344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2" name="Grafik 12"/>
            <p:cNvPicPr/>
            <p:nvPr/>
          </p:nvPicPr>
          <p:blipFill>
            <a:blip r:embed="rId6"/>
            <a:stretch/>
          </p:blipFill>
          <p:spPr>
            <a:xfrm>
              <a:off x="7875000" y="5113440"/>
              <a:ext cx="812160" cy="951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63" name="Group 22"/>
          <p:cNvGrpSpPr/>
          <p:nvPr/>
        </p:nvGrpSpPr>
        <p:grpSpPr>
          <a:xfrm>
            <a:off x="681840" y="1360800"/>
            <a:ext cx="4003200" cy="4603320"/>
            <a:chOff x="681840" y="1360800"/>
            <a:chExt cx="4003200" cy="4603320"/>
          </a:xfrm>
        </p:grpSpPr>
        <p:sp>
          <p:nvSpPr>
            <p:cNvPr id="264" name="CustomShape 23"/>
            <p:cNvSpPr/>
            <p:nvPr/>
          </p:nvSpPr>
          <p:spPr>
            <a:xfrm>
              <a:off x="681840" y="136080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Client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5" name="CustomShape 24"/>
            <p:cNvSpPr/>
            <p:nvPr/>
          </p:nvSpPr>
          <p:spPr>
            <a:xfrm>
              <a:off x="681840" y="261324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JSON Parser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6" name="CustomShape 25"/>
            <p:cNvSpPr/>
            <p:nvPr/>
          </p:nvSpPr>
          <p:spPr>
            <a:xfrm>
              <a:off x="681840" y="397908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State Calculator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7" name="CustomShape 26"/>
            <p:cNvSpPr/>
            <p:nvPr/>
          </p:nvSpPr>
          <p:spPr>
            <a:xfrm>
              <a:off x="681840" y="537264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Map View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8" name="CustomShape 27"/>
            <p:cNvSpPr/>
            <p:nvPr/>
          </p:nvSpPr>
          <p:spPr>
            <a:xfrm>
              <a:off x="1707480" y="1952640"/>
              <a:ext cx="360" cy="660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" name="CustomShape 28"/>
            <p:cNvSpPr/>
            <p:nvPr/>
          </p:nvSpPr>
          <p:spPr>
            <a:xfrm>
              <a:off x="1707480" y="3205080"/>
              <a:ext cx="360" cy="773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" name="CustomShape 29"/>
            <p:cNvSpPr/>
            <p:nvPr/>
          </p:nvSpPr>
          <p:spPr>
            <a:xfrm>
              <a:off x="1707480" y="4570920"/>
              <a:ext cx="360" cy="801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CustomShape 30"/>
            <p:cNvSpPr/>
            <p:nvPr/>
          </p:nvSpPr>
          <p:spPr>
            <a:xfrm>
              <a:off x="1813680" y="2098440"/>
              <a:ext cx="13388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Spat JSON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72" name="CustomShape 31"/>
            <p:cNvSpPr/>
            <p:nvPr/>
          </p:nvSpPr>
          <p:spPr>
            <a:xfrm>
              <a:off x="1786320" y="3363120"/>
              <a:ext cx="22734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Traffic Light Objects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73" name="CustomShape 32"/>
            <p:cNvSpPr/>
            <p:nvPr/>
          </p:nvSpPr>
          <p:spPr>
            <a:xfrm>
              <a:off x="1707480" y="4788000"/>
              <a:ext cx="29775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Current State &amp; Time Left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7.2 Implementation about Determination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77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987FD3-3F6E-433D-ABE0-9AC26C199199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78" name="CustomShape 5"/>
          <p:cNvSpPr/>
          <p:nvPr/>
        </p:nvSpPr>
        <p:spPr>
          <a:xfrm>
            <a:off x="424080" y="1129320"/>
            <a:ext cx="5671440" cy="33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Algorithm 1 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Linear Regression -&gt; Not suitable for real lane, which often in curve not straight line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Algorithm 2 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Min. Distance to Lane Reference Points -&gt; GPS not accurate at lane level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Algorithm 3 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Drving mode &amp; Min. Distance to Reference Points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79" name="CustomShape 6"/>
          <p:cNvSpPr/>
          <p:nvPr/>
        </p:nvSpPr>
        <p:spPr>
          <a:xfrm>
            <a:off x="1853640" y="1181160"/>
            <a:ext cx="308520" cy="283680"/>
          </a:xfrm>
          <a:prstGeom prst="mathMultiply">
            <a:avLst>
              <a:gd name="adj1" fmla="val 23520"/>
            </a:avLst>
          </a:prstGeom>
          <a:solidFill>
            <a:srgbClr val="DC3400"/>
          </a:solidFill>
          <a:ln w="25560">
            <a:solidFill>
              <a:srgbClr val="A22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7"/>
          <p:cNvSpPr/>
          <p:nvPr/>
        </p:nvSpPr>
        <p:spPr>
          <a:xfrm>
            <a:off x="1823040" y="2275200"/>
            <a:ext cx="308520" cy="283680"/>
          </a:xfrm>
          <a:prstGeom prst="mathMultiply">
            <a:avLst>
              <a:gd name="adj1" fmla="val 23520"/>
            </a:avLst>
          </a:prstGeom>
          <a:solidFill>
            <a:srgbClr val="DC3400"/>
          </a:solidFill>
          <a:ln w="25560">
            <a:solidFill>
              <a:srgbClr val="A22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1" name="CustomShape 8"/>
          <p:cNvSpPr/>
          <p:nvPr/>
        </p:nvSpPr>
        <p:spPr>
          <a:xfrm>
            <a:off x="1883880" y="3369240"/>
            <a:ext cx="247680" cy="265320"/>
          </a:xfrm>
          <a:prstGeom prst="smileyFace">
            <a:avLst>
              <a:gd name="adj" fmla="val 4653"/>
            </a:avLst>
          </a:prstGeom>
          <a:solidFill>
            <a:srgbClr val="7ABA1E"/>
          </a:solidFill>
          <a:ln w="25560">
            <a:solidFill>
              <a:srgbClr val="5A891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2" name="Grafik 12"/>
          <p:cNvPicPr/>
          <p:nvPr/>
        </p:nvPicPr>
        <p:blipFill>
          <a:blip r:embed="rId2"/>
          <a:stretch/>
        </p:blipFill>
        <p:spPr>
          <a:xfrm>
            <a:off x="6066000" y="1181160"/>
            <a:ext cx="5506920" cy="3671280"/>
          </a:xfrm>
          <a:prstGeom prst="rect">
            <a:avLst/>
          </a:prstGeom>
          <a:ln>
            <a:noFill/>
          </a:ln>
        </p:spPr>
      </p:pic>
      <p:sp>
        <p:nvSpPr>
          <p:cNvPr id="283" name="CustomShape 9"/>
          <p:cNvSpPr/>
          <p:nvPr/>
        </p:nvSpPr>
        <p:spPr>
          <a:xfrm>
            <a:off x="8747640" y="241524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10"/>
          <p:cNvSpPr/>
          <p:nvPr/>
        </p:nvSpPr>
        <p:spPr>
          <a:xfrm>
            <a:off x="8022960" y="295560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11"/>
          <p:cNvSpPr/>
          <p:nvPr/>
        </p:nvSpPr>
        <p:spPr>
          <a:xfrm>
            <a:off x="9443880" y="309960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CustomShape 12"/>
          <p:cNvSpPr/>
          <p:nvPr/>
        </p:nvSpPr>
        <p:spPr>
          <a:xfrm>
            <a:off x="8690760" y="372132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CustomShape 13"/>
          <p:cNvSpPr/>
          <p:nvPr/>
        </p:nvSpPr>
        <p:spPr>
          <a:xfrm>
            <a:off x="7302960" y="232920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8" name="CustomShape 14"/>
          <p:cNvSpPr/>
          <p:nvPr/>
        </p:nvSpPr>
        <p:spPr>
          <a:xfrm>
            <a:off x="9006120" y="209052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9" name="CustomShape 15"/>
          <p:cNvSpPr/>
          <p:nvPr/>
        </p:nvSpPr>
        <p:spPr>
          <a:xfrm>
            <a:off x="9340200" y="373716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0" name="CustomShape 16"/>
          <p:cNvSpPr/>
          <p:nvPr/>
        </p:nvSpPr>
        <p:spPr>
          <a:xfrm>
            <a:off x="7899840" y="384660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4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91" name="Group 17"/>
          <p:cNvGrpSpPr/>
          <p:nvPr/>
        </p:nvGrpSpPr>
        <p:grpSpPr>
          <a:xfrm>
            <a:off x="459000" y="4852800"/>
            <a:ext cx="7310160" cy="1487160"/>
            <a:chOff x="459000" y="4852800"/>
            <a:chExt cx="7310160" cy="1487160"/>
          </a:xfrm>
        </p:grpSpPr>
        <p:sp>
          <p:nvSpPr>
            <p:cNvPr id="292" name="CustomShape 18"/>
            <p:cNvSpPr/>
            <p:nvPr/>
          </p:nvSpPr>
          <p:spPr>
            <a:xfrm>
              <a:off x="459000" y="4852800"/>
              <a:ext cx="257292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Min. Distance to Reference Points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3" name="CustomShape 19"/>
            <p:cNvSpPr/>
            <p:nvPr/>
          </p:nvSpPr>
          <p:spPr>
            <a:xfrm>
              <a:off x="459000" y="5814000"/>
              <a:ext cx="257292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Drving mode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4" name="CustomShape 20"/>
            <p:cNvSpPr/>
            <p:nvPr/>
          </p:nvSpPr>
          <p:spPr>
            <a:xfrm>
              <a:off x="3430800" y="4852800"/>
              <a:ext cx="144756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Which arm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5" name="CustomShape 21"/>
            <p:cNvSpPr/>
            <p:nvPr/>
          </p:nvSpPr>
          <p:spPr>
            <a:xfrm>
              <a:off x="3430800" y="5810760"/>
              <a:ext cx="144756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Which lane at this arm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6" name="CustomShape 22"/>
            <p:cNvSpPr/>
            <p:nvPr/>
          </p:nvSpPr>
          <p:spPr>
            <a:xfrm>
              <a:off x="5529960" y="5399280"/>
              <a:ext cx="223920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Determination Result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7" name="CustomShape 23"/>
            <p:cNvSpPr/>
            <p:nvPr/>
          </p:nvSpPr>
          <p:spPr>
            <a:xfrm>
              <a:off x="3032280" y="5115960"/>
              <a:ext cx="3981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" name="CustomShape 24"/>
            <p:cNvSpPr/>
            <p:nvPr/>
          </p:nvSpPr>
          <p:spPr>
            <a:xfrm flipV="1">
              <a:off x="3032280" y="6071040"/>
              <a:ext cx="398160" cy="2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" name="CustomShape 25"/>
            <p:cNvSpPr/>
            <p:nvPr/>
          </p:nvSpPr>
          <p:spPr>
            <a:xfrm>
              <a:off x="4154760" y="5379120"/>
              <a:ext cx="360" cy="431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CustomShape 26"/>
            <p:cNvSpPr/>
            <p:nvPr/>
          </p:nvSpPr>
          <p:spPr>
            <a:xfrm>
              <a:off x="4878720" y="5115960"/>
              <a:ext cx="650880" cy="546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1" name="CustomShape 27"/>
            <p:cNvSpPr/>
            <p:nvPr/>
          </p:nvSpPr>
          <p:spPr>
            <a:xfrm flipV="1">
              <a:off x="4878720" y="5251320"/>
              <a:ext cx="650880" cy="411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  <a:latin typeface="Arial"/>
                <a:ea typeface="DejaVu Sans"/>
              </a:rPr>
              <a:t>7</a:t>
            </a: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.3 Simulation &amp; Test: Traffic Light Monitor on the Map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DF0F7F7-FA81-48EB-8692-09A8641604F4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13" name="CustomShape 5"/>
          <p:cNvSpPr/>
          <p:nvPr/>
        </p:nvSpPr>
        <p:spPr>
          <a:xfrm>
            <a:off x="318960" y="970560"/>
            <a:ext cx="7619040" cy="2905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Traffic lights contain 11 signal groups in intersection 14052</a:t>
            </a:r>
            <a:endParaRPr lang="en-US" sz="1800" b="0" strike="noStrike" spc="-1">
              <a:latin typeface="Arial"/>
            </a:endParaRPr>
          </a:p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Every lane has one visual traffic light with the corresponding label about information of lane id and signal group id. Position Info from MapInfo JSON</a:t>
            </a:r>
            <a:endParaRPr lang="en-US" sz="1800" b="0" strike="noStrike" spc="-1">
              <a:latin typeface="Arial"/>
            </a:endParaRPr>
          </a:p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Test, validation with the live view of dcaiti website, almost synchronous but our traffic lights delay a little bit (less than one second)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4" name="CustomShape 6"/>
          <p:cNvSpPr/>
          <p:nvPr/>
        </p:nvSpPr>
        <p:spPr>
          <a:xfrm>
            <a:off x="562320" y="6232320"/>
            <a:ext cx="379440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https://werkzeug.dcaiti.tu-berlin.de/0432l770/trafficlights/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315" name="Grafik 8"/>
          <p:cNvPicPr/>
          <p:nvPr/>
        </p:nvPicPr>
        <p:blipFill>
          <a:blip r:embed="rId2"/>
          <a:stretch/>
        </p:blipFill>
        <p:spPr>
          <a:xfrm>
            <a:off x="648000" y="3876120"/>
            <a:ext cx="7290000" cy="2299680"/>
          </a:xfrm>
          <a:prstGeom prst="rect">
            <a:avLst/>
          </a:prstGeom>
          <a:ln>
            <a:noFill/>
          </a:ln>
        </p:spPr>
      </p:pic>
      <p:pic>
        <p:nvPicPr>
          <p:cNvPr id="316" name="Grafik 315"/>
          <p:cNvPicPr/>
          <p:nvPr/>
        </p:nvPicPr>
        <p:blipFill>
          <a:blip r:embed="rId3"/>
          <a:stretch/>
        </p:blipFill>
        <p:spPr>
          <a:xfrm>
            <a:off x="8697600" y="861840"/>
            <a:ext cx="3006720" cy="534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7.4 Simulation &amp; Test: Determination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20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8611574D-454F-4686-AE9B-63A7A527B956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17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21" name="Grafik 2"/>
          <p:cNvPicPr/>
          <p:nvPr/>
        </p:nvPicPr>
        <p:blipFill>
          <a:blip r:embed="rId2"/>
          <a:stretch/>
        </p:blipFill>
        <p:spPr>
          <a:xfrm>
            <a:off x="729720" y="2428920"/>
            <a:ext cx="4703760" cy="3527640"/>
          </a:xfrm>
          <a:prstGeom prst="rect">
            <a:avLst/>
          </a:prstGeom>
          <a:ln>
            <a:noFill/>
          </a:ln>
        </p:spPr>
      </p:pic>
      <p:grpSp>
        <p:nvGrpSpPr>
          <p:cNvPr id="322" name="Group 5"/>
          <p:cNvGrpSpPr/>
          <p:nvPr/>
        </p:nvGrpSpPr>
        <p:grpSpPr>
          <a:xfrm>
            <a:off x="6997680" y="2261160"/>
            <a:ext cx="4469040" cy="4122000"/>
            <a:chOff x="6997680" y="2261160"/>
            <a:chExt cx="4469040" cy="4122000"/>
          </a:xfrm>
        </p:grpSpPr>
        <p:pic>
          <p:nvPicPr>
            <p:cNvPr id="323" name="Grafik 11"/>
            <p:cNvPicPr/>
            <p:nvPr/>
          </p:nvPicPr>
          <p:blipFill>
            <a:blip r:embed="rId3"/>
            <a:stretch/>
          </p:blipFill>
          <p:spPr>
            <a:xfrm>
              <a:off x="6997680" y="2261160"/>
              <a:ext cx="4469040" cy="4122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4" name="CustomShape 6"/>
            <p:cNvSpPr/>
            <p:nvPr/>
          </p:nvSpPr>
          <p:spPr>
            <a:xfrm flipV="1">
              <a:off x="9063360" y="4045680"/>
              <a:ext cx="248400" cy="431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CustomShape 7"/>
            <p:cNvSpPr/>
            <p:nvPr/>
          </p:nvSpPr>
          <p:spPr>
            <a:xfrm flipH="1" flipV="1">
              <a:off x="9553680" y="4192920"/>
              <a:ext cx="292320" cy="290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CustomShape 8"/>
            <p:cNvSpPr/>
            <p:nvPr/>
          </p:nvSpPr>
          <p:spPr>
            <a:xfrm flipH="1">
              <a:off x="9306360" y="3409920"/>
              <a:ext cx="151560" cy="455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CustomShape 9"/>
            <p:cNvSpPr/>
            <p:nvPr/>
          </p:nvSpPr>
          <p:spPr>
            <a:xfrm>
              <a:off x="8368560" y="3872880"/>
              <a:ext cx="592200" cy="319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28" name="CustomShape 10"/>
          <p:cNvSpPr/>
          <p:nvPr/>
        </p:nvSpPr>
        <p:spPr>
          <a:xfrm>
            <a:off x="318960" y="970560"/>
            <a:ext cx="11147760" cy="1591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Testcases with handy at intersection 14052</a:t>
            </a:r>
            <a:endParaRPr lang="en-US" sz="1800" b="0" strike="noStrike" spc="-1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Simulation of the bicycle users with the corresponding four driving directions in right picture</a:t>
            </a:r>
            <a:endParaRPr lang="en-US" sz="1800" b="0" strike="noStrike" spc="-1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determination results of lanes with id 100, 102, 104 and 106 are expected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9" name="CustomShape 11"/>
          <p:cNvSpPr/>
          <p:nvPr/>
        </p:nvSpPr>
        <p:spPr>
          <a:xfrm>
            <a:off x="674280" y="6137280"/>
            <a:ext cx="55515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 : Photo of the arm 1 of intersection 14052 taken by Yiyang and contains bicycle lane 100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7.4 Simulation &amp; Test: Determination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33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5DD62696-EEEF-412C-907C-66AAFD678B2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18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34" name="Grafik 4"/>
          <p:cNvPicPr/>
          <p:nvPr/>
        </p:nvPicPr>
        <p:blipFill>
          <a:blip r:embed="rId2"/>
          <a:stretch/>
        </p:blipFill>
        <p:spPr>
          <a:xfrm>
            <a:off x="972720" y="2411640"/>
            <a:ext cx="2071440" cy="414324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335" name="Grafik 8"/>
          <p:cNvPicPr/>
          <p:nvPr/>
        </p:nvPicPr>
        <p:blipFill>
          <a:blip r:embed="rId3"/>
          <a:stretch/>
        </p:blipFill>
        <p:spPr>
          <a:xfrm>
            <a:off x="872748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336" name="Grafik 9"/>
          <p:cNvPicPr/>
          <p:nvPr/>
        </p:nvPicPr>
        <p:blipFill>
          <a:blip r:embed="rId4"/>
          <a:stretch/>
        </p:blipFill>
        <p:spPr>
          <a:xfrm>
            <a:off x="602640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sp>
        <p:nvSpPr>
          <p:cNvPr id="337" name="CustomShape 5"/>
          <p:cNvSpPr/>
          <p:nvPr/>
        </p:nvSpPr>
        <p:spPr>
          <a:xfrm>
            <a:off x="318960" y="970560"/>
            <a:ext cx="11147760" cy="1176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 results with handy at intersection 14052</a:t>
            </a:r>
            <a:endParaRPr lang="en-US" sz="1800" b="0" strike="noStrike" spc="-1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lanes with id 100, 102, 104 and 106 are determined successfully.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38" name="Grafik 11"/>
          <p:cNvPicPr/>
          <p:nvPr/>
        </p:nvPicPr>
        <p:blipFill>
          <a:blip r:embed="rId5"/>
          <a:stretch/>
        </p:blipFill>
        <p:spPr>
          <a:xfrm>
            <a:off x="347436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sp>
        <p:nvSpPr>
          <p:cNvPr id="339" name="CustomShape 6"/>
          <p:cNvSpPr/>
          <p:nvPr/>
        </p:nvSpPr>
        <p:spPr>
          <a:xfrm>
            <a:off x="1630800" y="27554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7"/>
          <p:cNvSpPr/>
          <p:nvPr/>
        </p:nvSpPr>
        <p:spPr>
          <a:xfrm>
            <a:off x="4117320" y="27680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CustomShape 8"/>
          <p:cNvSpPr/>
          <p:nvPr/>
        </p:nvSpPr>
        <p:spPr>
          <a:xfrm>
            <a:off x="6676560" y="27554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CustomShape 9"/>
          <p:cNvSpPr/>
          <p:nvPr/>
        </p:nvSpPr>
        <p:spPr>
          <a:xfrm>
            <a:off x="9387720" y="27680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2AF28619-6E30-4A74-B736-50DA87C34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30" y="1003262"/>
            <a:ext cx="8425235" cy="5418666"/>
          </a:xfrm>
          <a:prstGeom prst="rect">
            <a:avLst/>
          </a:prstGeom>
        </p:spPr>
      </p:pic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7.5 Implementation about Driving Strategies</a:t>
            </a:r>
            <a:endParaRPr kumimoji="0" lang="en-US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492CE6-8E1D-4107-9245-F45C760190AD}"/>
              </a:ext>
            </a:extLst>
          </p:cNvPr>
          <p:cNvSpPr txBox="1"/>
          <p:nvPr/>
        </p:nvSpPr>
        <p:spPr>
          <a:xfrm>
            <a:off x="201434" y="3436609"/>
            <a:ext cx="26904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Vcurrent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current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speed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Vmax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maximum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speed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Vmin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minimum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speed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Vc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calculated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speed to reach the intersection in the remaining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5B1110D-8A51-486E-B4B5-1AC60050921F}"/>
              </a:ext>
            </a:extLst>
          </p:cNvPr>
          <p:cNvSpPr txBox="1"/>
          <p:nvPr/>
        </p:nvSpPr>
        <p:spPr>
          <a:xfrm>
            <a:off x="3986762" y="4135249"/>
            <a:ext cx="4051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[1]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830C6B4-BE67-4048-932C-CEAC209249B9}"/>
              </a:ext>
            </a:extLst>
          </p:cNvPr>
          <p:cNvSpPr txBox="1"/>
          <p:nvPr/>
        </p:nvSpPr>
        <p:spPr>
          <a:xfrm>
            <a:off x="4018356" y="5178251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[2]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F61CEFE-E3C8-48B4-9A08-AE239B38AB56}"/>
              </a:ext>
            </a:extLst>
          </p:cNvPr>
          <p:cNvSpPr txBox="1"/>
          <p:nvPr/>
        </p:nvSpPr>
        <p:spPr>
          <a:xfrm>
            <a:off x="6300716" y="6047525"/>
            <a:ext cx="4440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[3]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A410682-B440-4363-AF37-130B78A5397C}"/>
              </a:ext>
            </a:extLst>
          </p:cNvPr>
          <p:cNvSpPr txBox="1"/>
          <p:nvPr/>
        </p:nvSpPr>
        <p:spPr>
          <a:xfrm>
            <a:off x="11347597" y="4083061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[6]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90B6875-A440-4683-8285-B12B1F35BA9A}"/>
              </a:ext>
            </a:extLst>
          </p:cNvPr>
          <p:cNvSpPr txBox="1"/>
          <p:nvPr/>
        </p:nvSpPr>
        <p:spPr>
          <a:xfrm>
            <a:off x="11347596" y="5150810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[5]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E89B0BF-5D02-4CB4-9C8D-F795D5B5C1B9}"/>
              </a:ext>
            </a:extLst>
          </p:cNvPr>
          <p:cNvSpPr txBox="1"/>
          <p:nvPr/>
        </p:nvSpPr>
        <p:spPr>
          <a:xfrm>
            <a:off x="9074877" y="6047525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[4]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293A260-864A-4764-8C0E-8840C43F0EED}"/>
              </a:ext>
            </a:extLst>
          </p:cNvPr>
          <p:cNvGrpSpPr/>
          <p:nvPr/>
        </p:nvGrpSpPr>
        <p:grpSpPr>
          <a:xfrm>
            <a:off x="201434" y="1548944"/>
            <a:ext cx="4740315" cy="912198"/>
            <a:chOff x="164890" y="1548944"/>
            <a:chExt cx="4740315" cy="912198"/>
          </a:xfrm>
        </p:grpSpPr>
        <p:grpSp>
          <p:nvGrpSpPr>
            <p:cNvPr id="13" name="Gruppieren 20">
              <a:extLst>
                <a:ext uri="{FF2B5EF4-FFF2-40B4-BE49-F238E27FC236}">
                  <a16:creationId xmlns:a16="http://schemas.microsoft.com/office/drawing/2014/main" id="{F6CEAA7E-7C77-4EC2-9FB8-1551AF3DF7E7}"/>
                </a:ext>
              </a:extLst>
            </p:cNvPr>
            <p:cNvGrpSpPr/>
            <p:nvPr/>
          </p:nvGrpSpPr>
          <p:grpSpPr>
            <a:xfrm>
              <a:off x="164890" y="1548944"/>
              <a:ext cx="4548359" cy="391367"/>
              <a:chOff x="1002902" y="2984156"/>
              <a:chExt cx="5422198" cy="444844"/>
            </a:xfrm>
          </p:grpSpPr>
          <p:sp>
            <p:nvSpPr>
              <p:cNvPr id="14" name="Rechteck 3">
                <a:extLst>
                  <a:ext uri="{FF2B5EF4-FFF2-40B4-BE49-F238E27FC236}">
                    <a16:creationId xmlns:a16="http://schemas.microsoft.com/office/drawing/2014/main" id="{CDA1A1BE-F3DC-4D05-AFE5-3ADCF5729EB2}"/>
                  </a:ext>
                </a:extLst>
              </p:cNvPr>
              <p:cNvSpPr/>
              <p:nvPr/>
            </p:nvSpPr>
            <p:spPr>
              <a:xfrm>
                <a:off x="1002902" y="2984156"/>
                <a:ext cx="2779310" cy="44484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Stop</a:t>
                </a:r>
              </a:p>
            </p:txBody>
          </p:sp>
          <p:sp>
            <p:nvSpPr>
              <p:cNvPr id="15" name="Rechteck 9">
                <a:extLst>
                  <a:ext uri="{FF2B5EF4-FFF2-40B4-BE49-F238E27FC236}">
                    <a16:creationId xmlns:a16="http://schemas.microsoft.com/office/drawing/2014/main" id="{9F175113-AC4E-4429-952C-91CD7BD34EA9}"/>
                  </a:ext>
                </a:extLst>
              </p:cNvPr>
              <p:cNvSpPr/>
              <p:nvPr/>
            </p:nvSpPr>
            <p:spPr>
              <a:xfrm>
                <a:off x="3782213" y="2984156"/>
                <a:ext cx="598573" cy="44484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Pre</a:t>
                </a:r>
              </a:p>
            </p:txBody>
          </p:sp>
          <p:sp>
            <p:nvSpPr>
              <p:cNvPr id="16" name="Rechteck 10">
                <a:extLst>
                  <a:ext uri="{FF2B5EF4-FFF2-40B4-BE49-F238E27FC236}">
                    <a16:creationId xmlns:a16="http://schemas.microsoft.com/office/drawing/2014/main" id="{10E5FEA1-03E0-49D0-B2CA-D857FE9D22EE}"/>
                  </a:ext>
                </a:extLst>
              </p:cNvPr>
              <p:cNvSpPr/>
              <p:nvPr/>
            </p:nvSpPr>
            <p:spPr>
              <a:xfrm>
                <a:off x="4380786" y="2984156"/>
                <a:ext cx="1278196" cy="444844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Move</a:t>
                </a:r>
              </a:p>
            </p:txBody>
          </p:sp>
          <p:sp>
            <p:nvSpPr>
              <p:cNvPr id="17" name="Rechteck 11">
                <a:extLst>
                  <a:ext uri="{FF2B5EF4-FFF2-40B4-BE49-F238E27FC236}">
                    <a16:creationId xmlns:a16="http://schemas.microsoft.com/office/drawing/2014/main" id="{51F1EE5F-C7A3-45AE-A0BE-955C3FE3CA33}"/>
                  </a:ext>
                </a:extLst>
              </p:cNvPr>
              <p:cNvSpPr/>
              <p:nvPr/>
            </p:nvSpPr>
            <p:spPr>
              <a:xfrm>
                <a:off x="5658981" y="2984156"/>
                <a:ext cx="766119" cy="444844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Clear</a:t>
                </a:r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47585D8-CA9F-4103-8A9D-82581D20B2F8}"/>
                </a:ext>
              </a:extLst>
            </p:cNvPr>
            <p:cNvSpPr txBox="1"/>
            <p:nvPr/>
          </p:nvSpPr>
          <p:spPr>
            <a:xfrm>
              <a:off x="4500044" y="2199532"/>
              <a:ext cx="40516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[1]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0B4BC3D-961E-4B8C-A354-AE5BAC39DEF3}"/>
                </a:ext>
              </a:extLst>
            </p:cNvPr>
            <p:cNvSpPr txBox="1"/>
            <p:nvPr/>
          </p:nvSpPr>
          <p:spPr>
            <a:xfrm>
              <a:off x="4087122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[2]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C6B0E61-E3C4-4538-8531-6B0F8AC85C0B}"/>
                </a:ext>
              </a:extLst>
            </p:cNvPr>
            <p:cNvSpPr txBox="1"/>
            <p:nvPr/>
          </p:nvSpPr>
          <p:spPr>
            <a:xfrm>
              <a:off x="3067177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[3]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F543EFB-9855-408F-9EAF-448923C9D366}"/>
                </a:ext>
              </a:extLst>
            </p:cNvPr>
            <p:cNvSpPr txBox="1"/>
            <p:nvPr/>
          </p:nvSpPr>
          <p:spPr>
            <a:xfrm>
              <a:off x="201434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[6]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BCF6B97-AA1A-4B90-ACCB-473CC2ED1E81}"/>
                </a:ext>
              </a:extLst>
            </p:cNvPr>
            <p:cNvSpPr txBox="1"/>
            <p:nvPr/>
          </p:nvSpPr>
          <p:spPr>
            <a:xfrm>
              <a:off x="1459814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[5]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E034F47-5D60-4730-94AA-A76AF5230122}"/>
                </a:ext>
              </a:extLst>
            </p:cNvPr>
            <p:cNvSpPr txBox="1"/>
            <p:nvPr/>
          </p:nvSpPr>
          <p:spPr>
            <a:xfrm>
              <a:off x="2618408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[4]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42F5474A-8B70-47D7-9E32-890CC8F4F25E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372420" y="1940312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C8A23C00-380A-434A-AB76-2650AF13E6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0088" y="1940311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316088C1-EC5A-4175-BC9F-B7A9A2D5C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3602" y="1939336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8D0B3E6B-2385-4CB5-8AA6-BB146987DC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7451" y="1945795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7F3E9CBE-F685-4627-B54D-B58BCA79F3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9607" y="1944787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F05C7AE7-CC26-4B19-AFB2-C14009656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1152" y="1945795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594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8000" y="0"/>
            <a:ext cx="927072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 Overview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318960" y="970560"/>
            <a:ext cx="11547720" cy="5240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Background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Secure Android Application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Features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Layout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General Class Diagram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System Architecture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Implementation Tasks &amp; Test</a:t>
            </a: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Milestones</a:t>
            </a:r>
            <a:endParaRPr lang="en-US" sz="1800" b="0" strike="noStrike" spc="-1" dirty="0">
              <a:latin typeface="Arial"/>
            </a:endParaRPr>
          </a:p>
          <a:p>
            <a:pPr marL="669960" lvl="1" indent="-39816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Licenses 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39" name="Grafik 138"/>
          <p:cNvPicPr/>
          <p:nvPr/>
        </p:nvPicPr>
        <p:blipFill>
          <a:blip r:embed="rId2"/>
          <a:stretch/>
        </p:blipFill>
        <p:spPr>
          <a:xfrm>
            <a:off x="8961120" y="822960"/>
            <a:ext cx="2685600" cy="560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ar1">
            <a:hlinkClick r:id="" action="ppaction://media"/>
            <a:extLst>
              <a:ext uri="{FF2B5EF4-FFF2-40B4-BE49-F238E27FC236}">
                <a16:creationId xmlns:a16="http://schemas.microsoft.com/office/drawing/2014/main" id="{EE0B2EB0-608C-48E0-855B-A6982666D9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5709" y="1789079"/>
            <a:ext cx="2385660" cy="4902974"/>
          </a:xfrm>
          <a:prstGeom prst="rect">
            <a:avLst/>
          </a:prstGeom>
        </p:spPr>
      </p:pic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7.6 Simulation &amp; Test:  Driving Strategies Generation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" name="CustomShape 5">
            <a:extLst>
              <a:ext uri="{FF2B5EF4-FFF2-40B4-BE49-F238E27FC236}">
                <a16:creationId xmlns:a16="http://schemas.microsoft.com/office/drawing/2014/main" id="{92A929AA-226E-4B36-86EC-A82D4759324C}"/>
              </a:ext>
            </a:extLst>
          </p:cNvPr>
          <p:cNvSpPr/>
          <p:nvPr/>
        </p:nvSpPr>
        <p:spPr>
          <a:xfrm>
            <a:off x="576347" y="808920"/>
            <a:ext cx="3331867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No.1: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Enough time to pass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54EDE653-D325-4274-BD83-B4CB5B0E7AD0}"/>
              </a:ext>
            </a:extLst>
          </p:cNvPr>
          <p:cNvSpPr/>
          <p:nvPr/>
        </p:nvSpPr>
        <p:spPr>
          <a:xfrm>
            <a:off x="3123120" y="808920"/>
            <a:ext cx="3331867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No.2: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No enough time to pass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639C5A64-EDA3-4C63-8CA8-F5B1927F2424}"/>
              </a:ext>
            </a:extLst>
          </p:cNvPr>
          <p:cNvSpPr/>
          <p:nvPr/>
        </p:nvSpPr>
        <p:spPr>
          <a:xfrm>
            <a:off x="6047207" y="808920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No.3: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Long time to wait for green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006B661A-EEAC-47BB-847D-EB634650DF11}"/>
              </a:ext>
            </a:extLst>
          </p:cNvPr>
          <p:cNvSpPr/>
          <p:nvPr/>
        </p:nvSpPr>
        <p:spPr>
          <a:xfrm>
            <a:off x="8798560" y="817667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No.4: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Green light is about to come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" name="car 2">
            <a:hlinkClick r:id="" action="ppaction://media"/>
            <a:extLst>
              <a:ext uri="{FF2B5EF4-FFF2-40B4-BE49-F238E27FC236}">
                <a16:creationId xmlns:a16="http://schemas.microsoft.com/office/drawing/2014/main" id="{6C67D5B6-F73A-462F-AF44-5E43DC7D862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25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291431" y="1789079"/>
            <a:ext cx="2420712" cy="4975012"/>
          </a:xfrm>
          <a:prstGeom prst="rect">
            <a:avLst/>
          </a:prstGeom>
        </p:spPr>
      </p:pic>
      <p:pic>
        <p:nvPicPr>
          <p:cNvPr id="4" name="car 3">
            <a:hlinkClick r:id="" action="ppaction://media"/>
            <a:extLst>
              <a:ext uri="{FF2B5EF4-FFF2-40B4-BE49-F238E27FC236}">
                <a16:creationId xmlns:a16="http://schemas.microsoft.com/office/drawing/2014/main" id="{E7F8F2E7-2502-4F72-B2A7-4BD47CDB89D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196426" y="1797826"/>
            <a:ext cx="2420712" cy="4975012"/>
          </a:xfrm>
          <a:prstGeom prst="rect">
            <a:avLst/>
          </a:prstGeom>
        </p:spPr>
      </p:pic>
      <p:pic>
        <p:nvPicPr>
          <p:cNvPr id="8" name="car-4">
            <a:hlinkClick r:id="" action="ppaction://media"/>
            <a:extLst>
              <a:ext uri="{FF2B5EF4-FFF2-40B4-BE49-F238E27FC236}">
                <a16:creationId xmlns:a16="http://schemas.microsoft.com/office/drawing/2014/main" id="{39745789-A366-4A11-A563-ABDE6BB3C1E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7">
                  <p14:trim end="1670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101421" y="1789079"/>
            <a:ext cx="2420712" cy="497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3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7.6 Simulation &amp; Test:  Driving Strategies Generation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" name="CustomShape 5">
            <a:extLst>
              <a:ext uri="{FF2B5EF4-FFF2-40B4-BE49-F238E27FC236}">
                <a16:creationId xmlns:a16="http://schemas.microsoft.com/office/drawing/2014/main" id="{92A929AA-226E-4B36-86EC-A82D4759324C}"/>
              </a:ext>
            </a:extLst>
          </p:cNvPr>
          <p:cNvSpPr/>
          <p:nvPr/>
        </p:nvSpPr>
        <p:spPr>
          <a:xfrm>
            <a:off x="486054" y="808000"/>
            <a:ext cx="3331867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No.5: Bicycle;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Enough time to pass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54EDE653-D325-4274-BD83-B4CB5B0E7AD0}"/>
              </a:ext>
            </a:extLst>
          </p:cNvPr>
          <p:cNvSpPr/>
          <p:nvPr/>
        </p:nvSpPr>
        <p:spPr>
          <a:xfrm>
            <a:off x="3032827" y="808001"/>
            <a:ext cx="2924087" cy="1041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No.6: Bicycle;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No enough time to pass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639C5A64-EDA3-4C63-8CA8-F5B1927F2424}"/>
              </a:ext>
            </a:extLst>
          </p:cNvPr>
          <p:cNvSpPr/>
          <p:nvPr/>
        </p:nvSpPr>
        <p:spPr>
          <a:xfrm>
            <a:off x="5956914" y="808000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No.7: Bicycle;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Long time to wait for green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006B661A-EEAC-47BB-847D-EB634650DF11}"/>
              </a:ext>
            </a:extLst>
          </p:cNvPr>
          <p:cNvSpPr/>
          <p:nvPr/>
        </p:nvSpPr>
        <p:spPr>
          <a:xfrm>
            <a:off x="8881001" y="816747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No.8: Bicycle;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Green light is about to come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" name="bike 5">
            <a:hlinkClick r:id="" action="ppaction://media"/>
            <a:extLst>
              <a:ext uri="{FF2B5EF4-FFF2-40B4-BE49-F238E27FC236}">
                <a16:creationId xmlns:a16="http://schemas.microsoft.com/office/drawing/2014/main" id="{91572D37-2B51-4996-9CCD-32FBD9ADF98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372" end="175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7253" y="1788159"/>
            <a:ext cx="2435779" cy="5005980"/>
          </a:xfrm>
          <a:prstGeom prst="rect">
            <a:avLst/>
          </a:prstGeom>
        </p:spPr>
      </p:pic>
      <p:pic>
        <p:nvPicPr>
          <p:cNvPr id="3" name="bike 6">
            <a:hlinkClick r:id="" action="ppaction://media"/>
            <a:extLst>
              <a:ext uri="{FF2B5EF4-FFF2-40B4-BE49-F238E27FC236}">
                <a16:creationId xmlns:a16="http://schemas.microsoft.com/office/drawing/2014/main" id="{C0F23604-E1C0-4A20-9254-778BB9CA075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5806" end="118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62619" y="1788160"/>
            <a:ext cx="2435780" cy="5005980"/>
          </a:xfrm>
          <a:prstGeom prst="rect">
            <a:avLst/>
          </a:prstGeom>
        </p:spPr>
      </p:pic>
      <p:pic>
        <p:nvPicPr>
          <p:cNvPr id="4" name="bike 7">
            <a:hlinkClick r:id="" action="ppaction://media"/>
            <a:extLst>
              <a:ext uri="{FF2B5EF4-FFF2-40B4-BE49-F238E27FC236}">
                <a16:creationId xmlns:a16="http://schemas.microsoft.com/office/drawing/2014/main" id="{ED0A6488-B2E0-4215-B2C5-3AF254BB418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6747" end="139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47672" y="1788160"/>
            <a:ext cx="2435780" cy="5005980"/>
          </a:xfrm>
          <a:prstGeom prst="rect">
            <a:avLst/>
          </a:prstGeom>
        </p:spPr>
      </p:pic>
      <p:pic>
        <p:nvPicPr>
          <p:cNvPr id="5" name="bike 8">
            <a:hlinkClick r:id="" action="ppaction://media"/>
            <a:extLst>
              <a:ext uri="{FF2B5EF4-FFF2-40B4-BE49-F238E27FC236}">
                <a16:creationId xmlns:a16="http://schemas.microsoft.com/office/drawing/2014/main" id="{9E008A60-E16F-43F6-A0AC-14D218C67E0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5">
                  <p14:trim st="4266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058256" y="1782093"/>
            <a:ext cx="2435780" cy="500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0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648000" y="0"/>
            <a:ext cx="927072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8. Milestones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69" name="CustomShape 4"/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F4981AA7-F707-485E-A994-52C8C6A20D86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22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70" name="Grafik 1"/>
          <p:cNvPicPr/>
          <p:nvPr/>
        </p:nvPicPr>
        <p:blipFill>
          <a:blip r:embed="rId2"/>
          <a:stretch/>
        </p:blipFill>
        <p:spPr>
          <a:xfrm>
            <a:off x="0" y="1936080"/>
            <a:ext cx="12191760" cy="298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  <a:latin typeface="Arial"/>
                <a:ea typeface="DejaVu Sans"/>
              </a:rPr>
              <a:t>9</a:t>
            </a: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. Licenses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74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1A8470A5-3C81-438B-8EB2-F3B700DC74E4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75" name="CustomShape 5"/>
          <p:cNvSpPr/>
          <p:nvPr/>
        </p:nvSpPr>
        <p:spPr>
          <a:xfrm>
            <a:off x="318960" y="970560"/>
            <a:ext cx="11147760" cy="1591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216000" indent="-216000"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 of the traffic light image:</a:t>
            </a:r>
            <a:br/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http://silentsai.blogspot.com/</a:t>
            </a:r>
            <a:br/>
            <a:br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2895480" y="4114800"/>
            <a:ext cx="632304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Thanks for your attention!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1143000" y="541008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Oday Kabha		o</a:t>
            </a:r>
            <a:r>
              <a:rPr lang="en-US" sz="12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day.kabha@ipk.fraunhofer.de</a:t>
            </a:r>
            <a:endParaRPr lang="en-US" sz="12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Yiyang Song		</a:t>
            </a:r>
            <a:r>
              <a:rPr lang="en-US" sz="12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Yuanheng Mu		</a:t>
            </a:r>
            <a:r>
              <a:rPr lang="en-US" sz="12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johanmu1994</a:t>
            </a:r>
            <a:r>
              <a:rPr lang="en-US" sz="12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  <a:hlinkClick r:id="rId3"/>
              </a:rPr>
              <a:t>@mailbox.tu-berlin.de</a:t>
            </a:r>
            <a:br/>
            <a:endParaRPr lang="en-US" sz="12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505800" y="1379520"/>
            <a:ext cx="6041880" cy="4639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GLOSA (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Green Light Optimized Speed Advisory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suggests speeds to vehicles to pass through an intersection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RSU (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Roadside unit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SPaT (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Signal Phase and Time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FOKUS Traffic Light Service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MAP (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Map data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Topology of the intersection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Road Users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car/ bicycle/ pedestrian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receive recommendation for action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1. Background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1638000" y="652860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43" name="CustomShape 4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A7D7EDC-0129-4FA3-924B-B1BEEC1BBAF0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145" name="Group 6"/>
          <p:cNvGrpSpPr/>
          <p:nvPr/>
        </p:nvGrpSpPr>
        <p:grpSpPr>
          <a:xfrm>
            <a:off x="5214960" y="2022120"/>
            <a:ext cx="6470640" cy="3455640"/>
            <a:chOff x="5214960" y="2022120"/>
            <a:chExt cx="6470640" cy="3455640"/>
          </a:xfrm>
        </p:grpSpPr>
        <p:grpSp>
          <p:nvGrpSpPr>
            <p:cNvPr id="146" name="Group 7"/>
            <p:cNvGrpSpPr/>
            <p:nvPr/>
          </p:nvGrpSpPr>
          <p:grpSpPr>
            <a:xfrm>
              <a:off x="5214960" y="2022120"/>
              <a:ext cx="6470640" cy="3455640"/>
              <a:chOff x="5214960" y="2022120"/>
              <a:chExt cx="6470640" cy="3455640"/>
            </a:xfrm>
          </p:grpSpPr>
          <p:grpSp>
            <p:nvGrpSpPr>
              <p:cNvPr id="147" name="Group 8"/>
              <p:cNvGrpSpPr/>
              <p:nvPr/>
            </p:nvGrpSpPr>
            <p:grpSpPr>
              <a:xfrm>
                <a:off x="5214960" y="2022120"/>
                <a:ext cx="6470640" cy="3455640"/>
                <a:chOff x="5214960" y="2022120"/>
                <a:chExt cx="6470640" cy="3455640"/>
              </a:xfrm>
            </p:grpSpPr>
            <p:pic>
              <p:nvPicPr>
                <p:cNvPr id="148" name="图片 16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214960" y="3618000"/>
                  <a:ext cx="6044760" cy="18597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49" name="图片 10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7726680" y="2022120"/>
                  <a:ext cx="882360" cy="1859760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150" name="Group 9"/>
                <p:cNvGrpSpPr/>
                <p:nvPr/>
              </p:nvGrpSpPr>
              <p:grpSpPr>
                <a:xfrm>
                  <a:off x="10357560" y="2314080"/>
                  <a:ext cx="1328040" cy="1312200"/>
                  <a:chOff x="10357560" y="2314080"/>
                  <a:chExt cx="1328040" cy="1312200"/>
                </a:xfrm>
              </p:grpSpPr>
              <p:sp>
                <p:nvSpPr>
                  <p:cNvPr id="151" name="CustomShape 10"/>
                  <p:cNvSpPr/>
                  <p:nvPr/>
                </p:nvSpPr>
                <p:spPr>
                  <a:xfrm>
                    <a:off x="10357560" y="2314080"/>
                    <a:ext cx="1328040" cy="1312200"/>
                  </a:xfrm>
                  <a:prstGeom prst="wedgeRectCallout">
                    <a:avLst>
                      <a:gd name="adj1" fmla="val -20833"/>
                      <a:gd name="adj2" fmla="val 62500"/>
                    </a:avLst>
                  </a:prstGeom>
                  <a:solidFill>
                    <a:srgbClr val="FFFFFF"/>
                  </a:solidFill>
                  <a:ln w="25560">
                    <a:solidFill>
                      <a:srgbClr val="000000"/>
                    </a:solidFill>
                    <a:round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pic>
                <p:nvPicPr>
                  <p:cNvPr id="152" name="图片 15"/>
                  <p:cNvPicPr/>
                  <p:nvPr/>
                </p:nvPicPr>
                <p:blipFill>
                  <a:blip r:embed="rId5"/>
                  <a:srcRect l="15313" t="2697"/>
                  <a:stretch/>
                </p:blipFill>
                <p:spPr>
                  <a:xfrm>
                    <a:off x="10392120" y="2323800"/>
                    <a:ext cx="1225440" cy="12816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  <p:sp>
            <p:nvSpPr>
              <p:cNvPr id="153" name="CustomShape 11"/>
              <p:cNvSpPr/>
              <p:nvPr/>
            </p:nvSpPr>
            <p:spPr>
              <a:xfrm>
                <a:off x="8408160" y="2771280"/>
                <a:ext cx="1796760" cy="1983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54" name="CustomShape 12"/>
            <p:cNvSpPr/>
            <p:nvPr/>
          </p:nvSpPr>
          <p:spPr>
            <a:xfrm>
              <a:off x="8611920" y="2530800"/>
              <a:ext cx="159948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SPaT &amp; MAP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55" name="CustomShape 13"/>
            <p:cNvSpPr/>
            <p:nvPr/>
          </p:nvSpPr>
          <p:spPr>
            <a:xfrm>
              <a:off x="7336800" y="2596320"/>
              <a:ext cx="78696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RSU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56" name="CustomShape 14"/>
            <p:cNvSpPr/>
            <p:nvPr/>
          </p:nvSpPr>
          <p:spPr>
            <a:xfrm>
              <a:off x="8306640" y="2924640"/>
              <a:ext cx="213300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via automotive WiFi</a:t>
              </a:r>
              <a:endParaRPr lang="en-US" sz="1600" b="0" strike="noStrike" spc="-1">
                <a:latin typeface="Arial"/>
              </a:endParaRPr>
            </a:p>
          </p:txBody>
        </p:sp>
      </p:grpSp>
      <p:sp>
        <p:nvSpPr>
          <p:cNvPr id="157" name="CustomShape 15"/>
          <p:cNvSpPr/>
          <p:nvPr/>
        </p:nvSpPr>
        <p:spPr>
          <a:xfrm>
            <a:off x="5214960" y="5518080"/>
            <a:ext cx="216252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Lecture slides. First lecture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2. Secure Android Application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638000" y="652860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AE4DF293-5DA8-4266-B17B-F416139A2792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5"/>
          <p:cNvSpPr/>
          <p:nvPr/>
        </p:nvSpPr>
        <p:spPr>
          <a:xfrm>
            <a:off x="4480560" y="1828800"/>
            <a:ext cx="2651760" cy="731520"/>
          </a:xfrm>
          <a:custGeom>
            <a:avLst/>
            <a:gdLst/>
            <a:ahLst/>
            <a:cxnLst/>
            <a:rect l="0" t="0" r="r" b="b"/>
            <a:pathLst>
              <a:path w="7368" h="2034">
                <a:moveTo>
                  <a:pt x="338" y="0"/>
                </a:moveTo>
                <a:cubicBezTo>
                  <a:pt x="169" y="0"/>
                  <a:pt x="0" y="169"/>
                  <a:pt x="0" y="338"/>
                </a:cubicBezTo>
                <a:lnTo>
                  <a:pt x="0" y="1694"/>
                </a:lnTo>
                <a:cubicBezTo>
                  <a:pt x="0" y="1863"/>
                  <a:pt x="169" y="2033"/>
                  <a:pt x="338" y="2033"/>
                </a:cubicBezTo>
                <a:lnTo>
                  <a:pt x="7028" y="2033"/>
                </a:lnTo>
                <a:cubicBezTo>
                  <a:pt x="7197" y="2033"/>
                  <a:pt x="7367" y="1863"/>
                  <a:pt x="7367" y="1694"/>
                </a:cubicBezTo>
                <a:lnTo>
                  <a:pt x="7367" y="338"/>
                </a:lnTo>
                <a:cubicBezTo>
                  <a:pt x="7367" y="169"/>
                  <a:pt x="7197" y="0"/>
                  <a:pt x="7028" y="0"/>
                </a:cubicBezTo>
                <a:lnTo>
                  <a:pt x="338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360" tIns="54360" rIns="99360" bIns="54360" anchor="ctr"/>
          <a:lstStyle/>
          <a:p>
            <a:pPr algn="ctr"/>
            <a:r>
              <a:rPr lang="en-US" sz="1800" b="1" strike="noStrike" spc="-1">
                <a:latin typeface="Arial"/>
              </a:rPr>
              <a:t>Application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3" name="CustomShape 6"/>
          <p:cNvSpPr/>
          <p:nvPr/>
        </p:nvSpPr>
        <p:spPr>
          <a:xfrm>
            <a:off x="914400" y="3657600"/>
            <a:ext cx="2651760" cy="731520"/>
          </a:xfrm>
          <a:custGeom>
            <a:avLst/>
            <a:gdLst/>
            <a:ahLst/>
            <a:cxnLst/>
            <a:rect l="0" t="0" r="r" b="b"/>
            <a:pathLst>
              <a:path w="7368" h="2034">
                <a:moveTo>
                  <a:pt x="338" y="0"/>
                </a:moveTo>
                <a:cubicBezTo>
                  <a:pt x="169" y="0"/>
                  <a:pt x="0" y="169"/>
                  <a:pt x="0" y="338"/>
                </a:cubicBezTo>
                <a:lnTo>
                  <a:pt x="0" y="1694"/>
                </a:lnTo>
                <a:cubicBezTo>
                  <a:pt x="0" y="1863"/>
                  <a:pt x="169" y="2033"/>
                  <a:pt x="338" y="2033"/>
                </a:cubicBezTo>
                <a:lnTo>
                  <a:pt x="7028" y="2033"/>
                </a:lnTo>
                <a:cubicBezTo>
                  <a:pt x="7197" y="2033"/>
                  <a:pt x="7367" y="1863"/>
                  <a:pt x="7367" y="1694"/>
                </a:cubicBezTo>
                <a:lnTo>
                  <a:pt x="7367" y="338"/>
                </a:lnTo>
                <a:cubicBezTo>
                  <a:pt x="7367" y="169"/>
                  <a:pt x="7197" y="0"/>
                  <a:pt x="7028" y="0"/>
                </a:cubicBezTo>
                <a:lnTo>
                  <a:pt x="338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Application</a:t>
            </a:r>
          </a:p>
        </p:txBody>
      </p:sp>
      <p:sp>
        <p:nvSpPr>
          <p:cNvPr id="164" name="CustomShape 7"/>
          <p:cNvSpPr/>
          <p:nvPr/>
        </p:nvSpPr>
        <p:spPr>
          <a:xfrm>
            <a:off x="914760" y="3657600"/>
            <a:ext cx="2651760" cy="731520"/>
          </a:xfrm>
          <a:custGeom>
            <a:avLst/>
            <a:gdLst/>
            <a:ahLst/>
            <a:cxnLst/>
            <a:rect l="0" t="0" r="r" b="b"/>
            <a:pathLst>
              <a:path w="7368" h="2034">
                <a:moveTo>
                  <a:pt x="338" y="0"/>
                </a:moveTo>
                <a:cubicBezTo>
                  <a:pt x="169" y="0"/>
                  <a:pt x="0" y="169"/>
                  <a:pt x="0" y="338"/>
                </a:cubicBezTo>
                <a:lnTo>
                  <a:pt x="0" y="1694"/>
                </a:lnTo>
                <a:cubicBezTo>
                  <a:pt x="0" y="1863"/>
                  <a:pt x="169" y="2033"/>
                  <a:pt x="338" y="2033"/>
                </a:cubicBezTo>
                <a:lnTo>
                  <a:pt x="7028" y="2033"/>
                </a:lnTo>
                <a:cubicBezTo>
                  <a:pt x="7197" y="2033"/>
                  <a:pt x="7367" y="1863"/>
                  <a:pt x="7367" y="1694"/>
                </a:cubicBezTo>
                <a:lnTo>
                  <a:pt x="7367" y="338"/>
                </a:lnTo>
                <a:cubicBezTo>
                  <a:pt x="7367" y="169"/>
                  <a:pt x="7197" y="0"/>
                  <a:pt x="7028" y="0"/>
                </a:cubicBezTo>
                <a:lnTo>
                  <a:pt x="338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360" tIns="54360" rIns="99360" bIns="54360" anchor="ctr"/>
          <a:lstStyle/>
          <a:p>
            <a:pPr algn="ctr"/>
            <a:r>
              <a:rPr lang="en-US" sz="1800" b="1" strike="noStrike" spc="-1">
                <a:latin typeface="Arial"/>
              </a:rPr>
              <a:t>Secure Java </a:t>
            </a:r>
            <a:br/>
            <a:r>
              <a:rPr lang="en-US" sz="1800" b="1" strike="noStrike" spc="-1">
                <a:latin typeface="Arial"/>
              </a:rPr>
              <a:t>Code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5" name="CustomShape 8"/>
          <p:cNvSpPr/>
          <p:nvPr/>
        </p:nvSpPr>
        <p:spPr>
          <a:xfrm>
            <a:off x="4480560" y="3657600"/>
            <a:ext cx="2651760" cy="731520"/>
          </a:xfrm>
          <a:custGeom>
            <a:avLst/>
            <a:gdLst/>
            <a:ahLst/>
            <a:cxnLst/>
            <a:rect l="0" t="0" r="r" b="b"/>
            <a:pathLst>
              <a:path w="7368" h="2034">
                <a:moveTo>
                  <a:pt x="338" y="0"/>
                </a:moveTo>
                <a:cubicBezTo>
                  <a:pt x="169" y="0"/>
                  <a:pt x="0" y="169"/>
                  <a:pt x="0" y="338"/>
                </a:cubicBezTo>
                <a:lnTo>
                  <a:pt x="0" y="1694"/>
                </a:lnTo>
                <a:cubicBezTo>
                  <a:pt x="0" y="1863"/>
                  <a:pt x="169" y="2033"/>
                  <a:pt x="338" y="2033"/>
                </a:cubicBezTo>
                <a:lnTo>
                  <a:pt x="7028" y="2033"/>
                </a:lnTo>
                <a:cubicBezTo>
                  <a:pt x="7197" y="2033"/>
                  <a:pt x="7367" y="1863"/>
                  <a:pt x="7367" y="1694"/>
                </a:cubicBezTo>
                <a:lnTo>
                  <a:pt x="7367" y="338"/>
                </a:lnTo>
                <a:cubicBezTo>
                  <a:pt x="7367" y="169"/>
                  <a:pt x="7197" y="0"/>
                  <a:pt x="7028" y="0"/>
                </a:cubicBezTo>
                <a:lnTo>
                  <a:pt x="338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360" tIns="54360" rIns="99360" bIns="54360" anchor="ctr"/>
          <a:lstStyle/>
          <a:p>
            <a:pPr algn="ctr"/>
            <a:r>
              <a:rPr lang="en-US" sz="1800" b="1" strike="noStrike" spc="-1">
                <a:latin typeface="Arial"/>
              </a:rPr>
              <a:t>Secure XML </a:t>
            </a:r>
            <a:br/>
            <a:r>
              <a:rPr lang="en-US" sz="1800" b="1" strike="noStrike" spc="-1">
                <a:latin typeface="Arial"/>
              </a:rPr>
              <a:t>Code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6" name="CustomShape 9"/>
          <p:cNvSpPr/>
          <p:nvPr/>
        </p:nvSpPr>
        <p:spPr>
          <a:xfrm>
            <a:off x="8138160" y="3657600"/>
            <a:ext cx="2651760" cy="731520"/>
          </a:xfrm>
          <a:custGeom>
            <a:avLst/>
            <a:gdLst/>
            <a:ahLst/>
            <a:cxnLst/>
            <a:rect l="0" t="0" r="r" b="b"/>
            <a:pathLst>
              <a:path w="7368" h="2034">
                <a:moveTo>
                  <a:pt x="338" y="0"/>
                </a:moveTo>
                <a:cubicBezTo>
                  <a:pt x="169" y="0"/>
                  <a:pt x="0" y="169"/>
                  <a:pt x="0" y="338"/>
                </a:cubicBezTo>
                <a:lnTo>
                  <a:pt x="0" y="1694"/>
                </a:lnTo>
                <a:cubicBezTo>
                  <a:pt x="0" y="1863"/>
                  <a:pt x="169" y="2033"/>
                  <a:pt x="338" y="2033"/>
                </a:cubicBezTo>
                <a:lnTo>
                  <a:pt x="7028" y="2033"/>
                </a:lnTo>
                <a:cubicBezTo>
                  <a:pt x="7197" y="2033"/>
                  <a:pt x="7367" y="1863"/>
                  <a:pt x="7367" y="1694"/>
                </a:cubicBezTo>
                <a:lnTo>
                  <a:pt x="7367" y="338"/>
                </a:lnTo>
                <a:cubicBezTo>
                  <a:pt x="7367" y="169"/>
                  <a:pt x="7197" y="0"/>
                  <a:pt x="7028" y="0"/>
                </a:cubicBezTo>
                <a:lnTo>
                  <a:pt x="338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360" tIns="54360" rIns="99360" bIns="54360" anchor="ctr"/>
          <a:lstStyle/>
          <a:p>
            <a:pPr algn="ctr"/>
            <a:r>
              <a:rPr lang="en-US" sz="1800" b="1" strike="noStrike" spc="-1">
                <a:latin typeface="Arial"/>
              </a:rPr>
              <a:t>Secure Class </a:t>
            </a:r>
            <a:br/>
            <a:r>
              <a:rPr lang="en-US" sz="1800" b="1" strike="noStrike" spc="-1">
                <a:latin typeface="Arial"/>
              </a:rPr>
              <a:t>Architecture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3. Features  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4846320" y="1828800"/>
            <a:ext cx="2103120" cy="822960"/>
          </a:xfrm>
          <a:custGeom>
            <a:avLst/>
            <a:gdLst/>
            <a:ahLst/>
            <a:cxnLst/>
            <a:rect l="0" t="0" r="r" b="b"/>
            <a:pathLst>
              <a:path w="5844" h="2288">
                <a:moveTo>
                  <a:pt x="381" y="0"/>
                </a:moveTo>
                <a:cubicBezTo>
                  <a:pt x="190" y="0"/>
                  <a:pt x="0" y="190"/>
                  <a:pt x="0" y="381"/>
                </a:cubicBezTo>
                <a:lnTo>
                  <a:pt x="0" y="1905"/>
                </a:lnTo>
                <a:cubicBezTo>
                  <a:pt x="0" y="2096"/>
                  <a:pt x="190" y="2287"/>
                  <a:pt x="381" y="2287"/>
                </a:cubicBezTo>
                <a:lnTo>
                  <a:pt x="5461" y="2287"/>
                </a:lnTo>
                <a:cubicBezTo>
                  <a:pt x="5652" y="2287"/>
                  <a:pt x="5843" y="2096"/>
                  <a:pt x="5843" y="1905"/>
                </a:cubicBezTo>
                <a:lnTo>
                  <a:pt x="5843" y="381"/>
                </a:lnTo>
                <a:cubicBezTo>
                  <a:pt x="5843" y="190"/>
                  <a:pt x="5652" y="0"/>
                  <a:pt x="5461" y="0"/>
                </a:cubicBezTo>
                <a:lnTo>
                  <a:pt x="381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360" tIns="54360" rIns="99360" bIns="54360" anchor="ctr"/>
          <a:lstStyle/>
          <a:p>
            <a:pPr algn="ctr"/>
            <a:r>
              <a:rPr lang="en-US" sz="1800" b="1" strike="noStrike" spc="-1">
                <a:latin typeface="Arial"/>
              </a:rPr>
              <a:t>TrafficMonitor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822960" y="3749040"/>
            <a:ext cx="2103120" cy="822960"/>
          </a:xfrm>
          <a:custGeom>
            <a:avLst/>
            <a:gdLst/>
            <a:ahLst/>
            <a:cxnLst/>
            <a:rect l="0" t="0" r="r" b="b"/>
            <a:pathLst>
              <a:path w="5844" h="2288">
                <a:moveTo>
                  <a:pt x="381" y="0"/>
                </a:moveTo>
                <a:cubicBezTo>
                  <a:pt x="190" y="0"/>
                  <a:pt x="0" y="190"/>
                  <a:pt x="0" y="381"/>
                </a:cubicBezTo>
                <a:lnTo>
                  <a:pt x="0" y="1905"/>
                </a:lnTo>
                <a:cubicBezTo>
                  <a:pt x="0" y="2096"/>
                  <a:pt x="190" y="2287"/>
                  <a:pt x="381" y="2287"/>
                </a:cubicBezTo>
                <a:lnTo>
                  <a:pt x="5461" y="2287"/>
                </a:lnTo>
                <a:cubicBezTo>
                  <a:pt x="5652" y="2287"/>
                  <a:pt x="5843" y="2096"/>
                  <a:pt x="5843" y="1905"/>
                </a:cubicBezTo>
                <a:lnTo>
                  <a:pt x="5843" y="381"/>
                </a:lnTo>
                <a:cubicBezTo>
                  <a:pt x="5843" y="190"/>
                  <a:pt x="5652" y="0"/>
                  <a:pt x="5461" y="0"/>
                </a:cubicBezTo>
                <a:lnTo>
                  <a:pt x="381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360" tIns="54360" rIns="99360" bIns="54360" anchor="ctr"/>
          <a:lstStyle/>
          <a:p>
            <a:pPr algn="ctr"/>
            <a:r>
              <a:rPr lang="en-US" sz="1800" b="1" strike="noStrike" spc="-1">
                <a:latin typeface="Arial"/>
              </a:rPr>
              <a:t>Notification </a:t>
            </a:r>
            <a:br/>
            <a:r>
              <a:rPr lang="en-US" sz="1800" b="1" strike="noStrike" spc="-1">
                <a:latin typeface="Arial"/>
              </a:rPr>
              <a:t>Recievier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3749040" y="3749040"/>
            <a:ext cx="2103120" cy="822960"/>
          </a:xfrm>
          <a:custGeom>
            <a:avLst/>
            <a:gdLst/>
            <a:ahLst/>
            <a:cxnLst/>
            <a:rect l="0" t="0" r="r" b="b"/>
            <a:pathLst>
              <a:path w="5844" h="2288">
                <a:moveTo>
                  <a:pt x="381" y="0"/>
                </a:moveTo>
                <a:cubicBezTo>
                  <a:pt x="190" y="0"/>
                  <a:pt x="0" y="190"/>
                  <a:pt x="0" y="381"/>
                </a:cubicBezTo>
                <a:lnTo>
                  <a:pt x="0" y="1905"/>
                </a:lnTo>
                <a:cubicBezTo>
                  <a:pt x="0" y="2096"/>
                  <a:pt x="190" y="2287"/>
                  <a:pt x="381" y="2287"/>
                </a:cubicBezTo>
                <a:lnTo>
                  <a:pt x="5461" y="2287"/>
                </a:lnTo>
                <a:cubicBezTo>
                  <a:pt x="5652" y="2287"/>
                  <a:pt x="5843" y="2096"/>
                  <a:pt x="5843" y="1905"/>
                </a:cubicBezTo>
                <a:lnTo>
                  <a:pt x="5843" y="381"/>
                </a:lnTo>
                <a:cubicBezTo>
                  <a:pt x="5843" y="190"/>
                  <a:pt x="5652" y="0"/>
                  <a:pt x="5461" y="0"/>
                </a:cubicBezTo>
                <a:lnTo>
                  <a:pt x="381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360" tIns="54360" rIns="99360" bIns="54360" anchor="ctr"/>
          <a:lstStyle/>
          <a:p>
            <a:pPr algn="ctr"/>
            <a:r>
              <a:rPr lang="en-US" sz="1800" b="1" strike="noStrike" spc="-1">
                <a:latin typeface="Arial"/>
              </a:rPr>
              <a:t>Location </a:t>
            </a:r>
            <a:br/>
            <a:r>
              <a:rPr lang="en-US" sz="1800" b="1" strike="noStrike" spc="-1">
                <a:latin typeface="Arial"/>
              </a:rPr>
              <a:t>Reciever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1" name="CustomShape 5"/>
          <p:cNvSpPr/>
          <p:nvPr/>
        </p:nvSpPr>
        <p:spPr>
          <a:xfrm>
            <a:off x="6675120" y="3749040"/>
            <a:ext cx="2103120" cy="822960"/>
          </a:xfrm>
          <a:custGeom>
            <a:avLst/>
            <a:gdLst/>
            <a:ahLst/>
            <a:cxnLst/>
            <a:rect l="0" t="0" r="r" b="b"/>
            <a:pathLst>
              <a:path w="5844" h="2288">
                <a:moveTo>
                  <a:pt x="381" y="0"/>
                </a:moveTo>
                <a:cubicBezTo>
                  <a:pt x="190" y="0"/>
                  <a:pt x="0" y="190"/>
                  <a:pt x="0" y="381"/>
                </a:cubicBezTo>
                <a:lnTo>
                  <a:pt x="0" y="1905"/>
                </a:lnTo>
                <a:cubicBezTo>
                  <a:pt x="0" y="2096"/>
                  <a:pt x="190" y="2287"/>
                  <a:pt x="381" y="2287"/>
                </a:cubicBezTo>
                <a:lnTo>
                  <a:pt x="5461" y="2287"/>
                </a:lnTo>
                <a:cubicBezTo>
                  <a:pt x="5652" y="2287"/>
                  <a:pt x="5843" y="2096"/>
                  <a:pt x="5843" y="1905"/>
                </a:cubicBezTo>
                <a:lnTo>
                  <a:pt x="5843" y="381"/>
                </a:lnTo>
                <a:cubicBezTo>
                  <a:pt x="5843" y="190"/>
                  <a:pt x="5652" y="0"/>
                  <a:pt x="5461" y="0"/>
                </a:cubicBezTo>
                <a:lnTo>
                  <a:pt x="381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360" tIns="54360" rIns="99360" bIns="54360" anchor="ctr"/>
          <a:lstStyle/>
          <a:p>
            <a:pPr algn="ctr"/>
            <a:r>
              <a:rPr lang="en-US" sz="1800" b="1" strike="noStrike" spc="-1">
                <a:latin typeface="Arial"/>
              </a:rPr>
              <a:t>Shared </a:t>
            </a:r>
            <a:br/>
            <a:r>
              <a:rPr lang="en-US" sz="1800" b="1" strike="noStrike" spc="-1">
                <a:latin typeface="Arial"/>
              </a:rPr>
              <a:t>Preferences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2" name="CustomShape 6"/>
          <p:cNvSpPr/>
          <p:nvPr/>
        </p:nvSpPr>
        <p:spPr>
          <a:xfrm>
            <a:off x="9235440" y="3749040"/>
            <a:ext cx="2103120" cy="822960"/>
          </a:xfrm>
          <a:custGeom>
            <a:avLst/>
            <a:gdLst/>
            <a:ahLst/>
            <a:cxnLst/>
            <a:rect l="0" t="0" r="r" b="b"/>
            <a:pathLst>
              <a:path w="5844" h="2288">
                <a:moveTo>
                  <a:pt x="381" y="0"/>
                </a:moveTo>
                <a:cubicBezTo>
                  <a:pt x="190" y="0"/>
                  <a:pt x="0" y="190"/>
                  <a:pt x="0" y="381"/>
                </a:cubicBezTo>
                <a:lnTo>
                  <a:pt x="0" y="1905"/>
                </a:lnTo>
                <a:cubicBezTo>
                  <a:pt x="0" y="2096"/>
                  <a:pt x="190" y="2287"/>
                  <a:pt x="381" y="2287"/>
                </a:cubicBezTo>
                <a:lnTo>
                  <a:pt x="5461" y="2287"/>
                </a:lnTo>
                <a:cubicBezTo>
                  <a:pt x="5652" y="2287"/>
                  <a:pt x="5843" y="2096"/>
                  <a:pt x="5843" y="1905"/>
                </a:cubicBezTo>
                <a:lnTo>
                  <a:pt x="5843" y="381"/>
                </a:lnTo>
                <a:cubicBezTo>
                  <a:pt x="5843" y="190"/>
                  <a:pt x="5652" y="0"/>
                  <a:pt x="5461" y="0"/>
                </a:cubicBezTo>
                <a:lnTo>
                  <a:pt x="381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360" tIns="54360" rIns="99360" bIns="54360" anchor="ctr"/>
          <a:lstStyle/>
          <a:p>
            <a:pPr algn="ctr"/>
            <a:r>
              <a:rPr lang="en-US" sz="1800" b="1" strike="noStrike" spc="-1">
                <a:latin typeface="Arial"/>
              </a:rPr>
              <a:t>Other Features</a:t>
            </a:r>
            <a:br/>
            <a:r>
              <a:rPr lang="en-US" sz="1800" b="1" strike="noStrike" spc="-1">
                <a:latin typeface="Arial"/>
              </a:rPr>
              <a:t>(see slide 8) 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(Splash Screen)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74" name="Grafik 173"/>
          <p:cNvPicPr/>
          <p:nvPr/>
        </p:nvPicPr>
        <p:blipFill>
          <a:blip r:embed="rId2"/>
          <a:stretch/>
        </p:blipFill>
        <p:spPr>
          <a:xfrm>
            <a:off x="7195320" y="1097280"/>
            <a:ext cx="3137400" cy="557784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175" name="Grafik 138"/>
          <p:cNvPicPr/>
          <p:nvPr/>
        </p:nvPicPr>
        <p:blipFill>
          <a:blip r:embed="rId3"/>
          <a:stretch/>
        </p:blipFill>
        <p:spPr>
          <a:xfrm>
            <a:off x="1737360" y="1005840"/>
            <a:ext cx="2685600" cy="5607000"/>
          </a:xfrm>
          <a:prstGeom prst="rect">
            <a:avLst/>
          </a:prstGeom>
          <a:ln>
            <a:noFill/>
          </a:ln>
        </p:spPr>
      </p:pic>
      <p:sp>
        <p:nvSpPr>
          <p:cNvPr id="176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(Main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9" name="Grafik 4"/>
          <p:cNvPicPr/>
          <p:nvPr/>
        </p:nvPicPr>
        <p:blipFill>
          <a:blip r:embed="rId2"/>
          <a:stretch/>
        </p:blipFill>
        <p:spPr>
          <a:xfrm>
            <a:off x="1527840" y="1188720"/>
            <a:ext cx="2495520" cy="513036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180" name="Grafik 179"/>
          <p:cNvPicPr/>
          <p:nvPr/>
        </p:nvPicPr>
        <p:blipFill>
          <a:blip r:embed="rId3"/>
          <a:stretch/>
        </p:blipFill>
        <p:spPr>
          <a:xfrm>
            <a:off x="8138160" y="1097640"/>
            <a:ext cx="2931480" cy="521172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(Popup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3" name="Grafik 182"/>
          <p:cNvPicPr/>
          <p:nvPr/>
        </p:nvPicPr>
        <p:blipFill>
          <a:blip r:embed="rId2"/>
          <a:stretch/>
        </p:blipFill>
        <p:spPr>
          <a:xfrm>
            <a:off x="1554480" y="1188720"/>
            <a:ext cx="2514600" cy="502920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184" name="Grafik 183"/>
          <p:cNvPicPr/>
          <p:nvPr/>
        </p:nvPicPr>
        <p:blipFill>
          <a:blip r:embed="rId3"/>
          <a:stretch/>
        </p:blipFill>
        <p:spPr>
          <a:xfrm>
            <a:off x="8229600" y="1188720"/>
            <a:ext cx="2834640" cy="503964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(Settings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7" name="Grafik 186"/>
          <p:cNvPicPr/>
          <p:nvPr/>
        </p:nvPicPr>
        <p:blipFill>
          <a:blip r:embed="rId2"/>
          <a:stretch/>
        </p:blipFill>
        <p:spPr>
          <a:xfrm>
            <a:off x="8229600" y="1177920"/>
            <a:ext cx="2834640" cy="5040000"/>
          </a:xfrm>
          <a:prstGeom prst="rect">
            <a:avLst/>
          </a:prstGeom>
          <a:ln>
            <a:noFill/>
          </a:ln>
        </p:spPr>
      </p:pic>
      <p:pic>
        <p:nvPicPr>
          <p:cNvPr id="188" name="Grafik 187"/>
          <p:cNvPicPr/>
          <p:nvPr/>
        </p:nvPicPr>
        <p:blipFill>
          <a:blip r:embed="rId3"/>
          <a:stretch/>
        </p:blipFill>
        <p:spPr>
          <a:xfrm>
            <a:off x="1280160" y="1170720"/>
            <a:ext cx="2468880" cy="5047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966</Words>
  <Application>Microsoft Office PowerPoint</Application>
  <PresentationFormat>宽屏</PresentationFormat>
  <Paragraphs>265</Paragraphs>
  <Slides>24</Slides>
  <Notes>6</Notes>
  <HiddenSlides>0</HiddenSlides>
  <MMClips>8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StarSymbol</vt:lpstr>
      <vt:lpstr>Arial</vt:lpstr>
      <vt:lpstr>Symbol</vt:lpstr>
      <vt:lpstr>Times New Roman</vt:lpstr>
      <vt:lpstr>Wingdings</vt:lpstr>
      <vt:lpstr>Office Theme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DCAITI-Project: Implementation of a Traffic Light Service on an (Android) Smartphone</dc:title>
  <dc:subject/>
  <dc:creator>Mu Yuanheng</dc:creator>
  <dc:description/>
  <cp:lastModifiedBy>Yiyang SONG</cp:lastModifiedBy>
  <cp:revision>214</cp:revision>
  <dcterms:created xsi:type="dcterms:W3CDTF">2020-11-16T12:50:28Z</dcterms:created>
  <dcterms:modified xsi:type="dcterms:W3CDTF">2021-02-09T18:05:35Z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16</vt:i4>
  </property>
</Properties>
</file>